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8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3"/>
  </p:notesMasterIdLst>
  <p:sldIdLst>
    <p:sldId id="298" r:id="rId2"/>
    <p:sldId id="388" r:id="rId3"/>
    <p:sldId id="438" r:id="rId4"/>
    <p:sldId id="404" r:id="rId5"/>
    <p:sldId id="439" r:id="rId6"/>
    <p:sldId id="437" r:id="rId7"/>
    <p:sldId id="447" r:id="rId8"/>
    <p:sldId id="446" r:id="rId9"/>
    <p:sldId id="442" r:id="rId10"/>
    <p:sldId id="407" r:id="rId11"/>
    <p:sldId id="408" r:id="rId12"/>
    <p:sldId id="419" r:id="rId13"/>
    <p:sldId id="435" r:id="rId14"/>
    <p:sldId id="420" r:id="rId15"/>
    <p:sldId id="406" r:id="rId16"/>
    <p:sldId id="421" r:id="rId17"/>
    <p:sldId id="445" r:id="rId18"/>
    <p:sldId id="444" r:id="rId19"/>
    <p:sldId id="443" r:id="rId20"/>
    <p:sldId id="440" r:id="rId21"/>
    <p:sldId id="418" r:id="rId22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al, Mona Michelle F." initials="LMMF" lastIdx="1" clrIdx="0">
    <p:extLst>
      <p:ext uri="{19B8F6BF-5375-455C-9EA6-DF929625EA0E}">
        <p15:presenceInfo xmlns:p15="http://schemas.microsoft.com/office/powerpoint/2012/main" userId="S::MonaMichelle.Leal@makatimed.net.ph::4cc69429-46a5-4f4d-8514-392b5106a7e7" providerId="AD"/>
      </p:ext>
    </p:extLst>
  </p:cmAuthor>
  <p:cmAuthor id="2" name="Buagas, Erachelle L." initials="BEL" lastIdx="4" clrIdx="1">
    <p:extLst>
      <p:ext uri="{19B8F6BF-5375-455C-9EA6-DF929625EA0E}">
        <p15:presenceInfo xmlns:p15="http://schemas.microsoft.com/office/powerpoint/2012/main" userId="S::erachelle.buagas@makatimed.net.ph::71daf852-4e7e-4f86-9ddd-8d3d2bb2a7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DDDFF"/>
    <a:srgbClr val="A47D00"/>
    <a:srgbClr val="FF9900"/>
    <a:srgbClr val="C09200"/>
    <a:srgbClr val="FF3399"/>
    <a:srgbClr val="CCCCFF"/>
    <a:srgbClr val="CCECFF"/>
    <a:srgbClr val="E2E2E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25" autoAdjust="0"/>
    <p:restoredTop sz="93557" autoAdjust="0"/>
  </p:normalViewPr>
  <p:slideViewPr>
    <p:cSldViewPr snapToGrid="0">
      <p:cViewPr varScale="1">
        <p:scale>
          <a:sx n="89" d="100"/>
          <a:sy n="89" d="100"/>
        </p:scale>
        <p:origin x="9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delima\Documents\PPT%20Presentation\Business%20Review\2025\OR\OR_Scratch_Monthl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Revenue!$R$4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265E-472C-8490-E7152D3D40A1}"/>
              </c:ext>
            </c:extLst>
          </c:dPt>
          <c:dLbls>
            <c:dLbl>
              <c:idx val="0"/>
              <c:layout>
                <c:manualLayout>
                  <c:x val="8.3333333333333592E-3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65E-472C-8490-E7152D3D40A1}"/>
                </c:ext>
              </c:extLst>
            </c:dLbl>
            <c:dLbl>
              <c:idx val="1"/>
              <c:layout>
                <c:manualLayout>
                  <c:x val="1.3888888888888888E-2"/>
                  <c:y val="-4.16666666666666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5E-472C-8490-E7152D3D40A1}"/>
                </c:ext>
              </c:extLst>
            </c:dLbl>
            <c:dLbl>
              <c:idx val="2"/>
              <c:layout>
                <c:manualLayout>
                  <c:x val="2.7777777777777779E-3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5E-472C-8490-E7152D3D40A1}"/>
                </c:ext>
              </c:extLst>
            </c:dLbl>
            <c:dLbl>
              <c:idx val="3"/>
              <c:layout>
                <c:manualLayout>
                  <c:x val="8.3333333333332309E-3"/>
                  <c:y val="-5.09259259259259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5E-472C-8490-E7152D3D4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Revenue!$Q$5:$Q$8</c:f>
              <c:strCache>
                <c:ptCount val="4"/>
                <c:pt idx="0">
                  <c:v>2025 Actual</c:v>
                </c:pt>
                <c:pt idx="1">
                  <c:v>2025 Budget</c:v>
                </c:pt>
                <c:pt idx="2">
                  <c:v>2024 Actual</c:v>
                </c:pt>
                <c:pt idx="3">
                  <c:v>2019 Actual</c:v>
                </c:pt>
              </c:strCache>
            </c:strRef>
          </c:cat>
          <c:val>
            <c:numRef>
              <c:f>Revenue!$R$5:$R$8</c:f>
              <c:numCache>
                <c:formatCode>#,##0,</c:formatCode>
                <c:ptCount val="4"/>
                <c:pt idx="0">
                  <c:v>337650250.67000002</c:v>
                </c:pt>
                <c:pt idx="1">
                  <c:v>341715452.02999997</c:v>
                </c:pt>
                <c:pt idx="2">
                  <c:v>304369248.11000001</c:v>
                </c:pt>
                <c:pt idx="3">
                  <c:v>246841435.44000003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5E-472C-8490-E7152D3D40A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636437248"/>
        <c:axId val="1636439648"/>
        <c:axId val="0"/>
      </c:bar3DChart>
      <c:catAx>
        <c:axId val="163643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439648"/>
        <c:crosses val="autoZero"/>
        <c:auto val="1"/>
        <c:lblAlgn val="ctr"/>
        <c:lblOffset val="100"/>
        <c:noMultiLvlLbl val="0"/>
      </c:catAx>
      <c:valAx>
        <c:axId val="163643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437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/>
              <a:t>Census </a:t>
            </a:r>
          </a:p>
        </c:rich>
      </c:tx>
      <c:layout>
        <c:manualLayout>
          <c:xMode val="edge"/>
          <c:yMode val="edge"/>
          <c:x val="0.4197742782152231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'OSS Census'!$R$4</c:f>
              <c:strCache>
                <c:ptCount val="1"/>
                <c:pt idx="0">
                  <c:v>March YTD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F1D-4A1F-98BF-17B2DD2D36DD}"/>
              </c:ext>
            </c:extLst>
          </c:dPt>
          <c:dLbls>
            <c:dLbl>
              <c:idx val="0"/>
              <c:layout>
                <c:manualLayout>
                  <c:x val="2.2222222222222223E-2"/>
                  <c:y val="-5.09259259259260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1D-4A1F-98BF-17B2DD2D36DD}"/>
                </c:ext>
              </c:extLst>
            </c:dLbl>
            <c:dLbl>
              <c:idx val="1"/>
              <c:layout>
                <c:manualLayout>
                  <c:x val="2.7777777777777828E-2"/>
                  <c:y val="-4.62962962962962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1D-4A1F-98BF-17B2DD2D36DD}"/>
                </c:ext>
              </c:extLst>
            </c:dLbl>
            <c:dLbl>
              <c:idx val="2"/>
              <c:layout>
                <c:manualLayout>
                  <c:x val="3.2135635661851127E-3"/>
                  <c:y val="-7.97445794010465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F1D-4A1F-98BF-17B2DD2D36DD}"/>
                </c:ext>
              </c:extLst>
            </c:dLbl>
            <c:dLbl>
              <c:idx val="3"/>
              <c:layout>
                <c:manualLayout>
                  <c:x val="1.388888888888899E-2"/>
                  <c:y val="-8.33333333333333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1D-4A1F-98BF-17B2DD2D36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'OSS Census'!$Q$5:$Q$7</c:f>
              <c:strCache>
                <c:ptCount val="3"/>
                <c:pt idx="0">
                  <c:v>2025 Actual</c:v>
                </c:pt>
                <c:pt idx="1">
                  <c:v>2025 Budget</c:v>
                </c:pt>
                <c:pt idx="2">
                  <c:v>2019 Actual</c:v>
                </c:pt>
              </c:strCache>
            </c:strRef>
          </c:cat>
          <c:val>
            <c:numRef>
              <c:f>'OSS Census'!$R$5:$R$7</c:f>
              <c:numCache>
                <c:formatCode>_(* #,##0_);_(* \(#,##0\);_(* "-"??_);_(@_)</c:formatCode>
                <c:ptCount val="3"/>
                <c:pt idx="0">
                  <c:v>589</c:v>
                </c:pt>
                <c:pt idx="1">
                  <c:v>595</c:v>
                </c:pt>
                <c:pt idx="2">
                  <c:v>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1D-4A1F-98BF-17B2DD2D36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84194032"/>
        <c:axId val="1784195472"/>
        <c:axId val="0"/>
      </c:bar3DChart>
      <c:catAx>
        <c:axId val="17841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195472"/>
        <c:crosses val="autoZero"/>
        <c:auto val="1"/>
        <c:lblAlgn val="ctr"/>
        <c:lblOffset val="100"/>
        <c:noMultiLvlLbl val="0"/>
      </c:catAx>
      <c:valAx>
        <c:axId val="178419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194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Procedure!$R$4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113-4DD7-91B7-5FB40EFC5CC9}"/>
              </c:ext>
            </c:extLst>
          </c:dPt>
          <c:dLbls>
            <c:dLbl>
              <c:idx val="0"/>
              <c:layout>
                <c:manualLayout>
                  <c:x val="8.3333333333332829E-3"/>
                  <c:y val="-7.40740740740741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13-4DD7-91B7-5FB40EFC5CC9}"/>
                </c:ext>
              </c:extLst>
            </c:dLbl>
            <c:dLbl>
              <c:idx val="1"/>
              <c:layout>
                <c:manualLayout>
                  <c:x val="1.1111111111111112E-2"/>
                  <c:y val="-4.62962962962963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13-4DD7-91B7-5FB40EFC5CC9}"/>
                </c:ext>
              </c:extLst>
            </c:dLbl>
            <c:dLbl>
              <c:idx val="2"/>
              <c:layout>
                <c:manualLayout>
                  <c:x val="1.3888888888888888E-2"/>
                  <c:y val="-6.4814814814814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13-4DD7-91B7-5FB40EFC5CC9}"/>
                </c:ext>
              </c:extLst>
            </c:dLbl>
            <c:dLbl>
              <c:idx val="3"/>
              <c:layout>
                <c:manualLayout>
                  <c:x val="1.6666666666666566E-2"/>
                  <c:y val="-6.48148148148148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13-4DD7-91B7-5FB40EFC5C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Procedure!$Q$5:$Q$8</c:f>
              <c:strCache>
                <c:ptCount val="4"/>
                <c:pt idx="0">
                  <c:v>2025 Actual</c:v>
                </c:pt>
                <c:pt idx="1">
                  <c:v>2025 Budget</c:v>
                </c:pt>
                <c:pt idx="2">
                  <c:v>2024 Actual</c:v>
                </c:pt>
                <c:pt idx="3">
                  <c:v>2019 Actual</c:v>
                </c:pt>
              </c:strCache>
            </c:strRef>
          </c:cat>
          <c:val>
            <c:numRef>
              <c:f>Procedure!$R$5:$R$8</c:f>
              <c:numCache>
                <c:formatCode>_(* #,##0_);_(* \(#,##0\);_(* "-"??_);_(@_)</c:formatCode>
                <c:ptCount val="4"/>
                <c:pt idx="0">
                  <c:v>3989</c:v>
                </c:pt>
                <c:pt idx="1">
                  <c:v>3968</c:v>
                </c:pt>
                <c:pt idx="2">
                  <c:v>3848</c:v>
                </c:pt>
                <c:pt idx="3">
                  <c:v>4440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113-4DD7-91B7-5FB40EFC5C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80556944"/>
        <c:axId val="1901605680"/>
        <c:axId val="0"/>
      </c:bar3DChart>
      <c:catAx>
        <c:axId val="1780556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1605680"/>
        <c:crosses val="autoZero"/>
        <c:auto val="1"/>
        <c:lblAlgn val="ctr"/>
        <c:lblOffset val="100"/>
        <c:noMultiLvlLbl val="0"/>
      </c:catAx>
      <c:valAx>
        <c:axId val="190160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55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PH" sz="1600" b="1"/>
              <a:t>OP-IP</a:t>
            </a:r>
            <a:r>
              <a:rPr lang="en-PH" sz="1600" b="1" baseline="0"/>
              <a:t> Ratio</a:t>
            </a:r>
            <a:endParaRPr lang="en-PH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'Patient Distribution'!$A$18</c:f>
              <c:strCache>
                <c:ptCount val="1"/>
                <c:pt idx="0">
                  <c:v>Inpatient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'Patient Distribution'!$B$17:$C$17</c:f>
              <c:numCache>
                <c:formatCode>General</c:formatCode>
                <c:ptCount val="2"/>
                <c:pt idx="0">
                  <c:v>2025</c:v>
                </c:pt>
                <c:pt idx="1">
                  <c:v>2024</c:v>
                </c:pt>
              </c:numCache>
            </c:numRef>
          </c:cat>
          <c:val>
            <c:numRef>
              <c:f>'Patient Distribution'!$B$18:$C$18</c:f>
              <c:numCache>
                <c:formatCode>0%</c:formatCode>
                <c:ptCount val="2"/>
                <c:pt idx="0">
                  <c:v>0.55806010928961747</c:v>
                </c:pt>
                <c:pt idx="1">
                  <c:v>0.56078706957132818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E8-4BE7-B689-49D3A93E438D}"/>
            </c:ext>
          </c:extLst>
        </c:ser>
        <c:ser>
          <c:idx val="1"/>
          <c:order val="1"/>
          <c:tx>
            <c:strRef>
              <c:f>'Patient Distribution'!$A$19</c:f>
              <c:strCache>
                <c:ptCount val="1"/>
                <c:pt idx="0">
                  <c:v>Outpatient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'Patient Distribution'!$B$17:$C$17</c:f>
              <c:numCache>
                <c:formatCode>General</c:formatCode>
                <c:ptCount val="2"/>
                <c:pt idx="0">
                  <c:v>2025</c:v>
                </c:pt>
                <c:pt idx="1">
                  <c:v>2024</c:v>
                </c:pt>
              </c:numCache>
            </c:numRef>
          </c:cat>
          <c:val>
            <c:numRef>
              <c:f>'Patient Distribution'!$B$19:$C$19</c:f>
              <c:numCache>
                <c:formatCode>0%</c:formatCode>
                <c:ptCount val="2"/>
                <c:pt idx="0">
                  <c:v>0.44193989071038253</c:v>
                </c:pt>
                <c:pt idx="1">
                  <c:v>0.43921293042867182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E8-4BE7-B689-49D3A93E43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030083808"/>
        <c:axId val="1030084288"/>
      </c:barChart>
      <c:catAx>
        <c:axId val="103008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084288"/>
        <c:crosses val="autoZero"/>
        <c:auto val="1"/>
        <c:lblAlgn val="ctr"/>
        <c:lblOffset val="100"/>
        <c:noMultiLvlLbl val="0"/>
      </c:catAx>
      <c:valAx>
        <c:axId val="103008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083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PH" sz="1600" b="1"/>
              <a:t>HMO vs</a:t>
            </a:r>
            <a:r>
              <a:rPr lang="en-PH" sz="1600" b="1" baseline="0"/>
              <a:t> Private</a:t>
            </a:r>
            <a:endParaRPr lang="en-PH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'Patient Distribution'!$A$8</c:f>
              <c:strCache>
                <c:ptCount val="1"/>
                <c:pt idx="0">
                  <c:v>HMO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'Patient Distribution'!$B$7:$C$7</c:f>
              <c:numCache>
                <c:formatCode>General</c:formatCode>
                <c:ptCount val="2"/>
                <c:pt idx="0">
                  <c:v>2025</c:v>
                </c:pt>
                <c:pt idx="1">
                  <c:v>2024</c:v>
                </c:pt>
              </c:numCache>
            </c:numRef>
          </c:cat>
          <c:val>
            <c:numRef>
              <c:f>'Patient Distribution'!$B$8:$C$8</c:f>
              <c:numCache>
                <c:formatCode>0%</c:formatCode>
                <c:ptCount val="2"/>
                <c:pt idx="0">
                  <c:v>0.54404945904173108</c:v>
                </c:pt>
                <c:pt idx="1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51-4FF6-946A-988F8A00015A}"/>
            </c:ext>
          </c:extLst>
        </c:ser>
        <c:ser>
          <c:idx val="1"/>
          <c:order val="1"/>
          <c:tx>
            <c:strRef>
              <c:f>'Patient Distribution'!$A$9</c:f>
              <c:strCache>
                <c:ptCount val="1"/>
                <c:pt idx="0">
                  <c:v>Private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'Patient Distribution'!$B$7:$C$7</c:f>
              <c:numCache>
                <c:formatCode>General</c:formatCode>
                <c:ptCount val="2"/>
                <c:pt idx="0">
                  <c:v>2025</c:v>
                </c:pt>
                <c:pt idx="1">
                  <c:v>2024</c:v>
                </c:pt>
              </c:numCache>
            </c:numRef>
          </c:cat>
          <c:val>
            <c:numRef>
              <c:f>'Patient Distribution'!$B$9:$C$9</c:f>
              <c:numCache>
                <c:formatCode>0%</c:formatCode>
                <c:ptCount val="2"/>
                <c:pt idx="0">
                  <c:v>0.45595054095826892</c:v>
                </c:pt>
                <c:pt idx="1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51-4FF6-946A-988F8A0001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13261936"/>
        <c:axId val="713262416"/>
      </c:barChart>
      <c:catAx>
        <c:axId val="713261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262416"/>
        <c:crosses val="autoZero"/>
        <c:auto val="1"/>
        <c:lblAlgn val="ctr"/>
        <c:lblOffset val="100"/>
        <c:noMultiLvlLbl val="0"/>
      </c:catAx>
      <c:valAx>
        <c:axId val="71326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261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Patient!$R$4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9D66-40F0-B3E5-5397EEA4CB42}"/>
              </c:ext>
            </c:extLst>
          </c:dPt>
          <c:dLbls>
            <c:dLbl>
              <c:idx val="0"/>
              <c:layout>
                <c:manualLayout>
                  <c:x val="2.2222222222222171E-2"/>
                  <c:y val="-6.0185185185185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66-40F0-B3E5-5397EEA4CB42}"/>
                </c:ext>
              </c:extLst>
            </c:dLbl>
            <c:dLbl>
              <c:idx val="1"/>
              <c:layout>
                <c:manualLayout>
                  <c:x val="8.3333333333333332E-3"/>
                  <c:y val="-5.09259259259259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D66-40F0-B3E5-5397EEA4CB42}"/>
                </c:ext>
              </c:extLst>
            </c:dLbl>
            <c:dLbl>
              <c:idx val="2"/>
              <c:layout>
                <c:manualLayout>
                  <c:x val="1.3888888888888888E-2"/>
                  <c:y val="-7.4074074074074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66-40F0-B3E5-5397EEA4CB42}"/>
                </c:ext>
              </c:extLst>
            </c:dLbl>
            <c:dLbl>
              <c:idx val="3"/>
              <c:layout>
                <c:manualLayout>
                  <c:x val="-1.0185067526415994E-16"/>
                  <c:y val="-6.0185185185185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D66-40F0-B3E5-5397EEA4CB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Patient!$Q$5:$Q$8</c:f>
              <c:strCache>
                <c:ptCount val="4"/>
                <c:pt idx="0">
                  <c:v>2025 Actual</c:v>
                </c:pt>
                <c:pt idx="1">
                  <c:v>2025 Budget</c:v>
                </c:pt>
                <c:pt idx="2">
                  <c:v>2024 Actual</c:v>
                </c:pt>
                <c:pt idx="3">
                  <c:v>2019 Actual</c:v>
                </c:pt>
              </c:strCache>
            </c:strRef>
          </c:cat>
          <c:val>
            <c:numRef>
              <c:f>Patient!$R$5:$R$8</c:f>
              <c:numCache>
                <c:formatCode>_(* #,##0_);_(* \(#,##0\);_(* "-"??_);_(@_)</c:formatCode>
                <c:ptCount val="4"/>
                <c:pt idx="0">
                  <c:v>3866</c:v>
                </c:pt>
                <c:pt idx="1">
                  <c:v>4185</c:v>
                </c:pt>
                <c:pt idx="2">
                  <c:v>3754</c:v>
                </c:pt>
                <c:pt idx="3">
                  <c:v>4373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D66-40F0-B3E5-5397EEA4CB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32487600"/>
        <c:axId val="1632465040"/>
        <c:axId val="0"/>
      </c:bar3DChart>
      <c:catAx>
        <c:axId val="163248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465040"/>
        <c:crosses val="autoZero"/>
        <c:auto val="1"/>
        <c:lblAlgn val="ctr"/>
        <c:lblOffset val="100"/>
        <c:noMultiLvlLbl val="0"/>
      </c:catAx>
      <c:valAx>
        <c:axId val="163246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248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'EBIT OR'!$R$4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6621-41D2-9D12-C54E6AE9E3AF}"/>
              </c:ext>
            </c:extLst>
          </c:dPt>
          <c:dLbls>
            <c:dLbl>
              <c:idx val="0"/>
              <c:layout>
                <c:manualLayout>
                  <c:x val="8.3333333333333592E-3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21-41D2-9D12-C54E6AE9E3AF}"/>
                </c:ext>
              </c:extLst>
            </c:dLbl>
            <c:dLbl>
              <c:idx val="1"/>
              <c:layout>
                <c:manualLayout>
                  <c:x val="1.3888888888888888E-2"/>
                  <c:y val="-4.16666666666666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21-41D2-9D12-C54E6AE9E3AF}"/>
                </c:ext>
              </c:extLst>
            </c:dLbl>
            <c:dLbl>
              <c:idx val="2"/>
              <c:layout>
                <c:manualLayout>
                  <c:x val="2.7777777777777779E-3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21-41D2-9D12-C54E6AE9E3AF}"/>
                </c:ext>
              </c:extLst>
            </c:dLbl>
            <c:dLbl>
              <c:idx val="3"/>
              <c:layout>
                <c:manualLayout>
                  <c:x val="8.3333333333332309E-3"/>
                  <c:y val="-5.09259259259259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21-41D2-9D12-C54E6AE9E3A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'EBIT OR'!$Q$5:$Q$8</c:f>
              <c:strCache>
                <c:ptCount val="4"/>
                <c:pt idx="0">
                  <c:v>2025 Actual</c:v>
                </c:pt>
                <c:pt idx="1">
                  <c:v>2025 Budget</c:v>
                </c:pt>
                <c:pt idx="2">
                  <c:v>2024 Actual</c:v>
                </c:pt>
                <c:pt idx="3">
                  <c:v>2019 Actual</c:v>
                </c:pt>
              </c:strCache>
            </c:strRef>
          </c:cat>
          <c:val>
            <c:numRef>
              <c:f>'EBIT OR'!$R$5:$R$8</c:f>
              <c:numCache>
                <c:formatCode>#,##0,</c:formatCode>
                <c:ptCount val="4"/>
                <c:pt idx="0">
                  <c:v>82870127.370000005</c:v>
                </c:pt>
                <c:pt idx="1">
                  <c:v>85652660.109999999</c:v>
                </c:pt>
                <c:pt idx="2">
                  <c:v>77462971.799999997</c:v>
                </c:pt>
                <c:pt idx="3">
                  <c:v>68536165.040000007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621-41D2-9D12-C54E6AE9E3A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636437248"/>
        <c:axId val="1636439648"/>
        <c:axId val="0"/>
      </c:bar3DChart>
      <c:catAx>
        <c:axId val="163643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439648"/>
        <c:crosses val="autoZero"/>
        <c:auto val="1"/>
        <c:lblAlgn val="ctr"/>
        <c:lblOffset val="100"/>
        <c:noMultiLvlLbl val="0"/>
      </c:catAx>
      <c:valAx>
        <c:axId val="163643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437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4C-499E-99BE-B6BC1ED4CD6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4C-499E-99BE-B6BC1ED4CD6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B4C-499E-99BE-B6BC1ED4CD6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B4C-499E-99BE-B6BC1ED4CD6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B4C-499E-99BE-B6BC1ED4CD6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B4C-499E-99BE-B6BC1ED4CD6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B4C-499E-99BE-B6BC1ED4CD6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B4C-499E-99BE-B6BC1ED4CD6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B4C-499E-99BE-B6BC1ED4CD6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B4C-499E-99BE-B6BC1ED4CD6E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B4C-499E-99BE-B6BC1ED4CD6E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B4C-499E-99BE-B6BC1ED4CD6E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B4C-499E-99BE-B6BC1ED4CD6E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B4C-499E-99BE-B6BC1ED4CD6E}"/>
              </c:ext>
            </c:extLst>
          </c:dPt>
          <c:dLbls>
            <c:dLbl>
              <c:idx val="0"/>
              <c:layout>
                <c:manualLayout>
                  <c:x val="3.0206986957730848E-2"/>
                  <c:y val="1.361961651517119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4C-499E-99BE-B6BC1ED4CD6E}"/>
                </c:ext>
              </c:extLst>
            </c:dLbl>
            <c:dLbl>
              <c:idx val="1"/>
              <c:layout>
                <c:manualLayout>
                  <c:x val="0.10463876823250499"/>
                  <c:y val="-5.398967169328260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4C-499E-99BE-B6BC1ED4CD6E}"/>
                </c:ext>
              </c:extLst>
            </c:dLbl>
            <c:dLbl>
              <c:idx val="2"/>
              <c:layout>
                <c:manualLayout>
                  <c:x val="7.6823438201209113E-2"/>
                  <c:y val="6.997582748516942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4C-499E-99BE-B6BC1ED4CD6E}"/>
                </c:ext>
              </c:extLst>
            </c:dLbl>
            <c:dLbl>
              <c:idx val="3"/>
              <c:layout>
                <c:manualLayout>
                  <c:x val="7.4931315712482724E-2"/>
                  <c:y val="0.2925091875208807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B4C-499E-99BE-B6BC1ED4CD6E}"/>
                </c:ext>
              </c:extLst>
            </c:dLbl>
            <c:dLbl>
              <c:idx val="4"/>
              <c:layout>
                <c:manualLayout>
                  <c:x val="-1.116702901891436E-2"/>
                  <c:y val="0.371660136125977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B4C-499E-99BE-B6BC1ED4CD6E}"/>
                </c:ext>
              </c:extLst>
            </c:dLbl>
            <c:dLbl>
              <c:idx val="5"/>
              <c:layout>
                <c:manualLayout>
                  <c:x val="-8.1267950257530128E-2"/>
                  <c:y val="0.4290803869474034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B4C-499E-99BE-B6BC1ED4CD6E}"/>
                </c:ext>
              </c:extLst>
            </c:dLbl>
            <c:dLbl>
              <c:idx val="6"/>
              <c:layout>
                <c:manualLayout>
                  <c:x val="-0.16840836303669426"/>
                  <c:y val="0.1747793076535066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B4C-499E-99BE-B6BC1ED4CD6E}"/>
                </c:ext>
              </c:extLst>
            </c:dLbl>
            <c:dLbl>
              <c:idx val="7"/>
              <c:layout>
                <c:manualLayout>
                  <c:x val="-0.18034993969659624"/>
                  <c:y val="0.4127917804091266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5959094979576988"/>
                      <c:h val="0.1394711057498392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F-DB4C-499E-99BE-B6BC1ED4CD6E}"/>
                </c:ext>
              </c:extLst>
            </c:dLbl>
            <c:dLbl>
              <c:idx val="8"/>
              <c:layout>
                <c:manualLayout>
                  <c:x val="7.3003791790119997E-3"/>
                  <c:y val="-9.527589122344000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B4C-499E-99BE-B6BC1ED4CD6E}"/>
                </c:ext>
              </c:extLst>
            </c:dLbl>
            <c:dLbl>
              <c:idx val="9"/>
              <c:layout>
                <c:manualLayout>
                  <c:x val="-0.279960748601706"/>
                  <c:y val="7.610738492402280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B4C-499E-99BE-B6BC1ED4CD6E}"/>
                </c:ext>
              </c:extLst>
            </c:dLbl>
            <c:dLbl>
              <c:idx val="10"/>
              <c:layout>
                <c:manualLayout>
                  <c:x val="-0.231178674002047"/>
                  <c:y val="1.587931520390669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B4C-499E-99BE-B6BC1ED4CD6E}"/>
                </c:ext>
              </c:extLst>
            </c:dLbl>
            <c:dLbl>
              <c:idx val="11"/>
              <c:layout>
                <c:manualLayout>
                  <c:x val="0.20927753646501099"/>
                  <c:y val="-4.446208257093869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B4C-499E-99BE-B6BC1ED4CD6E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B4C-499E-99BE-B6BC1ED4CD6E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DB4C-499E-99BE-B6BC1ED4CD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Census_Specialty_FY!$H$4:$H$17</c:f>
              <c:strCache>
                <c:ptCount val="14"/>
                <c:pt idx="0">
                  <c:v>General Surgery</c:v>
                </c:pt>
                <c:pt idx="1">
                  <c:v>Ophthalmology</c:v>
                </c:pt>
                <c:pt idx="2">
                  <c:v>Orthopaedic</c:v>
                </c:pt>
                <c:pt idx="3">
                  <c:v>Otorhinolary</c:v>
                </c:pt>
                <c:pt idx="4">
                  <c:v>Urology</c:v>
                </c:pt>
                <c:pt idx="5">
                  <c:v>Peripheral Vascular </c:v>
                </c:pt>
                <c:pt idx="6">
                  <c:v>Colorectal Surgery</c:v>
                </c:pt>
                <c:pt idx="7">
                  <c:v>Neurosurgery</c:v>
                </c:pt>
                <c:pt idx="8">
                  <c:v>Pediatric Surgery</c:v>
                </c:pt>
                <c:pt idx="9">
                  <c:v>Thoracic Cardiovascular </c:v>
                </c:pt>
                <c:pt idx="10">
                  <c:v>Plastic Surgery</c:v>
                </c:pt>
                <c:pt idx="11">
                  <c:v>Hepatobiliary</c:v>
                </c:pt>
                <c:pt idx="12">
                  <c:v>Obstetrics</c:v>
                </c:pt>
                <c:pt idx="13">
                  <c:v>Dermatology</c:v>
                </c:pt>
              </c:strCache>
            </c:strRef>
          </c:cat>
          <c:val>
            <c:numRef>
              <c:f>Census_Specialty_FY!$I$4:$I$17</c:f>
              <c:numCache>
                <c:formatCode>0%</c:formatCode>
                <c:ptCount val="14"/>
                <c:pt idx="0">
                  <c:v>0.3078465780897468</c:v>
                </c:pt>
                <c:pt idx="1">
                  <c:v>0.21935322135873653</c:v>
                </c:pt>
                <c:pt idx="2">
                  <c:v>0.16871396339934822</c:v>
                </c:pt>
                <c:pt idx="3">
                  <c:v>6.8939583855602907E-2</c:v>
                </c:pt>
                <c:pt idx="4">
                  <c:v>6.618200050137879E-2</c:v>
                </c:pt>
                <c:pt idx="5">
                  <c:v>5.6405114063675106E-2</c:v>
                </c:pt>
                <c:pt idx="6">
                  <c:v>2.2311356229631485E-2</c:v>
                </c:pt>
                <c:pt idx="7">
                  <c:v>2.1559288042115817E-2</c:v>
                </c:pt>
                <c:pt idx="8">
                  <c:v>2.0807219854600149E-2</c:v>
                </c:pt>
                <c:pt idx="9">
                  <c:v>1.8049636500376033E-2</c:v>
                </c:pt>
                <c:pt idx="10">
                  <c:v>9.2755076460265731E-3</c:v>
                </c:pt>
                <c:pt idx="11">
                  <c:v>1.0528954625219354E-2</c:v>
                </c:pt>
                <c:pt idx="12">
                  <c:v>4.2617197292554527E-3</c:v>
                </c:pt>
                <c:pt idx="13" formatCode="0.0%">
                  <c:v>3.7603409375783405E-3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DB4C-499E-99BE-B6BC1ED4CD6E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3D-416B-8924-EC5A2FAB95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3D-416B-8924-EC5A2FAB95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3D-416B-8924-EC5A2FAB95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43D-416B-8924-EC5A2FAB95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43D-416B-8924-EC5A2FAB951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43D-416B-8924-EC5A2FAB951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43D-416B-8924-EC5A2FAB951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843D-416B-8924-EC5A2FAB9517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843D-416B-8924-EC5A2FAB9517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843D-416B-8924-EC5A2FAB9517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843D-416B-8924-EC5A2FAB9517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843D-416B-8924-EC5A2FAB9517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843D-416B-8924-EC5A2FAB9517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843D-416B-8924-EC5A2FAB9517}"/>
              </c:ext>
            </c:extLst>
          </c:dPt>
          <c:dLbls>
            <c:dLbl>
              <c:idx val="0"/>
              <c:layout>
                <c:manualLayout>
                  <c:x val="6.0836493158433397E-2"/>
                  <c:y val="7.304484993797059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3D-416B-8924-EC5A2FAB9517}"/>
                </c:ext>
              </c:extLst>
            </c:dLbl>
            <c:dLbl>
              <c:idx val="1"/>
              <c:layout>
                <c:manualLayout>
                  <c:x val="0.10463876823250499"/>
                  <c:y val="-5.398967169328260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3D-416B-8924-EC5A2FAB9517}"/>
                </c:ext>
              </c:extLst>
            </c:dLbl>
            <c:dLbl>
              <c:idx val="2"/>
              <c:layout>
                <c:manualLayout>
                  <c:x val="-2.9201516716047999E-2"/>
                  <c:y val="2.540690432625070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3D-416B-8924-EC5A2FAB9517}"/>
                </c:ext>
              </c:extLst>
            </c:dLbl>
            <c:dLbl>
              <c:idx val="3"/>
              <c:layout>
                <c:manualLayout>
                  <c:x val="-1.4600758358023999E-2"/>
                  <c:y val="6.669312385640799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43D-416B-8924-EC5A2FAB9517}"/>
                </c:ext>
              </c:extLst>
            </c:dLbl>
            <c:dLbl>
              <c:idx val="4"/>
              <c:layout>
                <c:manualLayout>
                  <c:x val="-7.3612495961696597E-2"/>
                  <c:y val="9.533252064725800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43D-416B-8924-EC5A2FAB9517}"/>
                </c:ext>
              </c:extLst>
            </c:dLbl>
            <c:dLbl>
              <c:idx val="5"/>
              <c:layout>
                <c:manualLayout>
                  <c:x val="-3.6501895895059998E-2"/>
                  <c:y val="0.11115520642734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43D-416B-8924-EC5A2FAB9517}"/>
                </c:ext>
              </c:extLst>
            </c:dLbl>
            <c:dLbl>
              <c:idx val="6"/>
              <c:layout>
                <c:manualLayout>
                  <c:x val="-0.10950568768518"/>
                  <c:y val="0.13021038467203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43D-416B-8924-EC5A2FAB9517}"/>
                </c:ext>
              </c:extLst>
            </c:dLbl>
            <c:dLbl>
              <c:idx val="7"/>
              <c:layout>
                <c:manualLayout>
                  <c:x val="-0.20441061701233601"/>
                  <c:y val="8.892416514187730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43D-416B-8924-EC5A2FAB9517}"/>
                </c:ext>
              </c:extLst>
            </c:dLbl>
            <c:dLbl>
              <c:idx val="8"/>
              <c:layout>
                <c:manualLayout>
                  <c:x val="0.36697936195487757"/>
                  <c:y val="-7.002013843089281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843D-416B-8924-EC5A2FAB9517}"/>
                </c:ext>
              </c:extLst>
            </c:dLbl>
            <c:dLbl>
              <c:idx val="9"/>
              <c:layout>
                <c:manualLayout>
                  <c:x val="-0.279960748601706"/>
                  <c:y val="7.610738492402280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843D-416B-8924-EC5A2FAB9517}"/>
                </c:ext>
              </c:extLst>
            </c:dLbl>
            <c:dLbl>
              <c:idx val="10"/>
              <c:layout>
                <c:manualLayout>
                  <c:x val="-0.20713293457888718"/>
                  <c:y val="1.587926509186351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43D-416B-8924-EC5A2FAB9517}"/>
                </c:ext>
              </c:extLst>
            </c:dLbl>
            <c:dLbl>
              <c:idx val="11"/>
              <c:layout>
                <c:manualLayout>
                  <c:x val="0.31553761787537865"/>
                  <c:y val="3.870153483133163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843D-416B-8924-EC5A2FAB9517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843D-416B-8924-EC5A2FAB9517}"/>
                </c:ext>
              </c:extLst>
            </c:dLbl>
            <c:dLbl>
              <c:idx val="13"/>
              <c:layout>
                <c:manualLayout>
                  <c:x val="-0.10655809357599678"/>
                  <c:y val="3.1571172983428613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843D-416B-8924-EC5A2FAB95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Revenue_Specialty_FY!$J$4:$J$17</c:f>
              <c:strCache>
                <c:ptCount val="14"/>
                <c:pt idx="0">
                  <c:v>General Surgery</c:v>
                </c:pt>
                <c:pt idx="1">
                  <c:v>Orthopaedic Surgery</c:v>
                </c:pt>
                <c:pt idx="2">
                  <c:v>Ophthalmology</c:v>
                </c:pt>
                <c:pt idx="3">
                  <c:v> Otorhinolaryngology</c:v>
                </c:pt>
                <c:pt idx="4">
                  <c:v>Urology</c:v>
                </c:pt>
                <c:pt idx="5">
                  <c:v>Thoracic Cardiovascular Surgery</c:v>
                </c:pt>
                <c:pt idx="6">
                  <c:v>Neurosurgery</c:v>
                </c:pt>
                <c:pt idx="7">
                  <c:v>Peripheral Vascular Surgery</c:v>
                </c:pt>
                <c:pt idx="8">
                  <c:v>Hepatobiliary Surgery</c:v>
                </c:pt>
                <c:pt idx="9">
                  <c:v>Obstetrics and Gynecology</c:v>
                </c:pt>
                <c:pt idx="10">
                  <c:v>Colorectal Surgery</c:v>
                </c:pt>
                <c:pt idx="11">
                  <c:v>Pediatric Surgery</c:v>
                </c:pt>
                <c:pt idx="12">
                  <c:v>Plastic Surgery</c:v>
                </c:pt>
                <c:pt idx="13">
                  <c:v>Other Services</c:v>
                </c:pt>
              </c:strCache>
            </c:strRef>
          </c:cat>
          <c:val>
            <c:numRef>
              <c:f>Revenue_Specialty_FY!$K$4:$K$17</c:f>
              <c:numCache>
                <c:formatCode>0%</c:formatCode>
                <c:ptCount val="14"/>
                <c:pt idx="0">
                  <c:v>0.27445846539762087</c:v>
                </c:pt>
                <c:pt idx="1">
                  <c:v>0.18505180615728609</c:v>
                </c:pt>
                <c:pt idx="2">
                  <c:v>8.6336983060110589E-2</c:v>
                </c:pt>
                <c:pt idx="3">
                  <c:v>7.3637224504586263E-2</c:v>
                </c:pt>
                <c:pt idx="4">
                  <c:v>7.4587021233785508E-2</c:v>
                </c:pt>
                <c:pt idx="5">
                  <c:v>6.2738720578037185E-2</c:v>
                </c:pt>
                <c:pt idx="6">
                  <c:v>5.8828294633986887E-2</c:v>
                </c:pt>
                <c:pt idx="7">
                  <c:v>4.9878046240357368E-2</c:v>
                </c:pt>
                <c:pt idx="8">
                  <c:v>4.5915216498289453E-2</c:v>
                </c:pt>
                <c:pt idx="9">
                  <c:v>2.7364291930005159E-2</c:v>
                </c:pt>
                <c:pt idx="10">
                  <c:v>2.9350964706121696E-2</c:v>
                </c:pt>
                <c:pt idx="11">
                  <c:v>1.4420391938771815E-2</c:v>
                </c:pt>
                <c:pt idx="12">
                  <c:v>7.4226432721589755E-3</c:v>
                </c:pt>
                <c:pt idx="13">
                  <c:v>1.7432573121041184E-2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843D-416B-8924-EC5A2FAB9517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PH" sz="1800" b="1" baseline="0"/>
              <a:t>Revenue</a:t>
            </a:r>
            <a:endParaRPr lang="en-PH" sz="1800" b="1"/>
          </a:p>
        </c:rich>
      </c:tx>
      <c:layout>
        <c:manualLayout>
          <c:xMode val="edge"/>
          <c:yMode val="edge"/>
          <c:x val="0.33206233595800527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PH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'OSS Revenue'!$R$4</c:f>
              <c:strCache>
                <c:ptCount val="1"/>
                <c:pt idx="0">
                  <c:v>Jun YTD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829E-4BD1-BC63-494E56345447}"/>
              </c:ext>
            </c:extLst>
          </c:dPt>
          <c:dLbls>
            <c:dLbl>
              <c:idx val="0"/>
              <c:layout>
                <c:manualLayout>
                  <c:x val="1.3888888888888914E-2"/>
                  <c:y val="-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9E-4BD1-BC63-494E56345447}"/>
                </c:ext>
              </c:extLst>
            </c:dLbl>
            <c:dLbl>
              <c:idx val="1"/>
              <c:layout>
                <c:manualLayout>
                  <c:x val="1.6666666666666666E-2"/>
                  <c:y val="-6.4814814814814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29E-4BD1-BC63-494E56345447}"/>
                </c:ext>
              </c:extLst>
            </c:dLbl>
            <c:dLbl>
              <c:idx val="2"/>
              <c:layout>
                <c:manualLayout>
                  <c:x val="1.4645367612565218E-2"/>
                  <c:y val="-8.39328801314477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9E-4BD1-BC63-494E56345447}"/>
                </c:ext>
              </c:extLst>
            </c:dLbl>
            <c:dLbl>
              <c:idx val="3"/>
              <c:layout>
                <c:manualLayout>
                  <c:x val="8.3333333333333332E-3"/>
                  <c:y val="-9.2592592592592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9E-4BD1-BC63-494E5634544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'OSS Revenue'!$Q$5:$Q$7</c:f>
              <c:strCache>
                <c:ptCount val="3"/>
                <c:pt idx="0">
                  <c:v>2025 Actual</c:v>
                </c:pt>
                <c:pt idx="1">
                  <c:v>2025 Budget</c:v>
                </c:pt>
                <c:pt idx="2">
                  <c:v>2019 Actual</c:v>
                </c:pt>
              </c:strCache>
            </c:strRef>
          </c:cat>
          <c:val>
            <c:numRef>
              <c:f>'OSS Revenue'!$R$5:$R$7</c:f>
              <c:numCache>
                <c:formatCode>#,##0,</c:formatCode>
                <c:ptCount val="3"/>
                <c:pt idx="0">
                  <c:v>5466452.2699999996</c:v>
                </c:pt>
                <c:pt idx="1">
                  <c:v>5395451.4900000002</c:v>
                </c:pt>
                <c:pt idx="2">
                  <c:v>1813581.9700000002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9E-4BD1-BC63-494E5634544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784861216"/>
        <c:axId val="1784851616"/>
        <c:axId val="0"/>
      </c:bar3DChart>
      <c:catAx>
        <c:axId val="178486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851616"/>
        <c:crosses val="autoZero"/>
        <c:auto val="1"/>
        <c:lblAlgn val="ctr"/>
        <c:lblOffset val="100"/>
        <c:noMultiLvlLbl val="0"/>
      </c:catAx>
      <c:valAx>
        <c:axId val="178485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486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359B8-0B3D-4F97-A912-AD2313B95F4D}" type="datetimeFigureOut">
              <a:rPr lang="en-PH" smtClean="0"/>
              <a:t>12/02/2026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5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5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652BE-1501-4ECD-A8D8-DE5F95E6BC19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12963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42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P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</a:t>
            </a:r>
            <a:r>
              <a:rPr lang="en-P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phaco</a:t>
            </a:r>
            <a:r>
              <a:rPr lang="en-P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census (Cataract and Incision and Curettage), Ophtha Doctors on  leave:</a:t>
            </a:r>
          </a:p>
          <a:p>
            <a:pPr fontAlgn="base"/>
            <a:r>
              <a:rPr lang="en-P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Paulino - May 18 -25</a:t>
            </a:r>
          </a:p>
          <a:p>
            <a:pPr fontAlgn="base"/>
            <a:r>
              <a:rPr lang="en-P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D. Cruz - May 1-12</a:t>
            </a:r>
          </a:p>
          <a:p>
            <a:pPr fontAlgn="base"/>
            <a:r>
              <a:rPr lang="en-P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M. </a:t>
            </a:r>
            <a:r>
              <a:rPr lang="en-P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Meriales</a:t>
            </a:r>
            <a:r>
              <a:rPr lang="en-P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May 6-23</a:t>
            </a:r>
          </a:p>
          <a:p>
            <a:pPr fontAlgn="base"/>
            <a:endParaRPr lang="en-P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P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ESWL census by 38%. Doctors on Leave:</a:t>
            </a:r>
          </a:p>
          <a:p>
            <a:pPr fontAlgn="base"/>
            <a:r>
              <a:rPr lang="en-P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Songco - Apr 16 - May 6</a:t>
            </a:r>
          </a:p>
          <a:p>
            <a:pPr fontAlgn="base"/>
            <a:r>
              <a:rPr lang="en-P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Dr. Saulog - May 10 - 26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3B65EF-26E9-4CB9-83E9-E2710C4EA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3B65EF-26E9-4CB9-83E9-E2710C4EA9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103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59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19ED4-CF00-74EE-0846-92237287D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5A455-D4F6-072A-48E1-C0F6011D74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9A813C-6167-A292-195A-5CA38CBA4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3CC57-4CDE-5801-65CC-A9B804783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37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87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30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B175-7DF6-ADB2-E26A-234DB8BA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321C4-A6B4-BF9D-8575-2C58D341E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A5F78-CB44-20AA-BA3A-7FDB23E7F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leave of Surgeons- OB</a:t>
            </a:r>
          </a:p>
          <a:p>
            <a:r>
              <a:rPr lang="en-US" dirty="0"/>
              <a:t>Vacation Leave; Dr. Songco 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C3B6E-087C-49A1-CCC9-A9B273536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FA197-5126-BAB0-4E90-96B5FAC85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5197B6-9D4A-0670-866D-E3C0229B2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8ECB18-C934-F715-0B12-969C44ADC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4DE00-234F-462F-8D34-FB1C2B5D6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8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79123-37AD-98D7-935E-EA916DEDB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57F878-68F4-15AA-B831-B98EEA7D0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EAC4F-EE2B-B572-B40A-C3CDB40C4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C8EA1-7B61-A850-37CF-809A44E50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36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98C4D-E70F-0A29-BA29-8BDC03987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794DC-AB72-086F-2E58-0599EBE50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C073F1-5FF7-A173-F850-C83DBFF6A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D4708-4705-05FA-9647-E62530623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35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96D82-3D45-67EC-9314-CC38CF94A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9CFA45-1E1E-E469-98A0-2E82A1BAB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0C888B-5254-6C14-A155-5357B80DA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22E9-91C1-F545-D862-26E6169C6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36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4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9C482-A19C-2842-4726-478976361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6A507-281A-B6BE-49EC-5985BD802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57945-01BF-FB8B-812B-83027FFEA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A9126-A882-8E41-3691-A8A17A91C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32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4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79003-A53A-BD97-2E64-DE80D134B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D8546-00CE-0C7F-AE94-BD9AA9189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AB9B0-BF01-6858-AB69-FDE5743D7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DDF7D-D074-742E-215D-0EDD2AF02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88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2368A-D04F-9CAC-DC38-A6ED2EEA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C36EF-9CB7-7103-9C2C-8A79EC073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7079F-E901-DDF8-6D11-AD0EA2A04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71A0-B8FC-CAC5-B713-2C26FA88E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6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3DFCA-4EA8-F055-1AD3-EAD8435EE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24DA2-BB8D-664D-D590-737F42315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4B8D6-3A69-69F1-F6DA-B01DF7613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FF6A9-8114-77EC-E884-2B0D7EB73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67E7A-D24B-2FA2-3BF9-97BBA890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DD991-3B92-5778-F3B4-3CB847AA0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6AD6E-B21F-162F-2E32-3E57C1382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Medical </a:t>
            </a:r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45087-6502-1EB9-E6B9-BAAAAF87E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26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BF9C7-4131-F0AB-451F-E6C5DA06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1FA2DB-F457-11DE-32BB-B002617C9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551C13-A8C5-80A0-1B5D-E170E5CF3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38A51-A65D-9CF1-7A64-237437248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65EF-26E9-4CB9-83E9-E2710C4EA9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64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B2729F-BB16-4531-B419-F6A03229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495"/>
            <a:ext cx="12192000" cy="6912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EF3AE-3276-4142-90BD-EF1FD75E2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rgbClr val="276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94C99-85FE-462A-95A9-F2E0E77BB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2763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21768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D083-0B89-4AFF-A220-9862E85A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361673"/>
            <a:ext cx="11138452" cy="63872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276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8963-1AF7-4C50-ADBD-6FD9631B0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272209"/>
            <a:ext cx="11138452" cy="480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76399"/>
                </a:solidFill>
              </a:defRPr>
            </a:lvl1pPr>
            <a:lvl2pPr>
              <a:defRPr>
                <a:solidFill>
                  <a:srgbClr val="276399"/>
                </a:solidFill>
              </a:defRPr>
            </a:lvl2pPr>
            <a:lvl3pPr>
              <a:defRPr>
                <a:solidFill>
                  <a:srgbClr val="276399"/>
                </a:solidFill>
              </a:defRPr>
            </a:lvl3pPr>
            <a:lvl4pPr>
              <a:defRPr>
                <a:solidFill>
                  <a:srgbClr val="276399"/>
                </a:solidFill>
              </a:defRPr>
            </a:lvl4pPr>
            <a:lvl5pPr>
              <a:defRPr>
                <a:solidFill>
                  <a:srgbClr val="276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95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F0173D-34AD-46E8-8900-0D3F0B395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572" y="-21761"/>
            <a:ext cx="12265571" cy="69431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22D083-0B89-4AFF-A220-9862E85AC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361673"/>
            <a:ext cx="11138452" cy="63872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276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98963-1AF7-4C50-ADBD-6FD9631B0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272209"/>
            <a:ext cx="11138452" cy="480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76399"/>
                </a:solidFill>
              </a:defRPr>
            </a:lvl1pPr>
            <a:lvl2pPr>
              <a:defRPr>
                <a:solidFill>
                  <a:srgbClr val="276399"/>
                </a:solidFill>
              </a:defRPr>
            </a:lvl2pPr>
            <a:lvl3pPr>
              <a:defRPr>
                <a:solidFill>
                  <a:srgbClr val="276399"/>
                </a:solidFill>
              </a:defRPr>
            </a:lvl3pPr>
            <a:lvl4pPr>
              <a:defRPr>
                <a:solidFill>
                  <a:srgbClr val="276399"/>
                </a:solidFill>
              </a:defRPr>
            </a:lvl4pPr>
            <a:lvl5pPr>
              <a:defRPr>
                <a:solidFill>
                  <a:srgbClr val="276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07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88584B8-27C3-4901-9A4E-FD5901C64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31" y="-46973"/>
            <a:ext cx="12284732" cy="700482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8C37F48-AAA3-4B67-AF0F-D6E2A86A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361673"/>
            <a:ext cx="11138452" cy="63872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276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9611D94-9CEB-4C2E-BFD5-6A7440FA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48" y="1272208"/>
            <a:ext cx="11138452" cy="49499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76399"/>
                </a:solidFill>
              </a:defRPr>
            </a:lvl1pPr>
            <a:lvl2pPr>
              <a:defRPr>
                <a:solidFill>
                  <a:srgbClr val="276399"/>
                </a:solidFill>
              </a:defRPr>
            </a:lvl2pPr>
            <a:lvl3pPr>
              <a:defRPr>
                <a:solidFill>
                  <a:srgbClr val="276399"/>
                </a:solidFill>
              </a:defRPr>
            </a:lvl3pPr>
            <a:lvl4pPr>
              <a:defRPr>
                <a:solidFill>
                  <a:srgbClr val="276399"/>
                </a:solidFill>
              </a:defRPr>
            </a:lvl4pPr>
            <a:lvl5pPr>
              <a:defRPr>
                <a:solidFill>
                  <a:srgbClr val="276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31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DDC066-6E6E-4538-80CF-B844AB410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657"/>
            <a:ext cx="12164292" cy="687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0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4A3F3F-32AC-4F57-83EF-8365C081E47D}"/>
              </a:ext>
            </a:extLst>
          </p:cNvPr>
          <p:cNvSpPr/>
          <p:nvPr/>
        </p:nvSpPr>
        <p:spPr>
          <a:xfrm>
            <a:off x="0" y="0"/>
            <a:ext cx="12192000" cy="6996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9280148-6C60-44D7-8942-E844DFE8F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"/>
          <a:stretch/>
        </p:blipFill>
        <p:spPr>
          <a:xfrm>
            <a:off x="0" y="0"/>
            <a:ext cx="12293600" cy="70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6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F3AE-3276-4142-90BD-EF1FD75E2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rgbClr val="276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94C99-85FE-462A-95A9-F2E0E77BB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27639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469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665132C-C075-4C14-873A-F734F41508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41677"/>
            <a:ext cx="12192000" cy="69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8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9827-BF39-4C42-ADF9-1820A8E92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36945"/>
            <a:ext cx="9144000" cy="2020057"/>
          </a:xfrm>
        </p:spPr>
        <p:txBody>
          <a:bodyPr lIns="91440" tIns="45720" rIns="91440" bIns="45720" anchor="b"/>
          <a:lstStyle/>
          <a:p>
            <a:pPr algn="r"/>
            <a:r>
              <a:rPr lang="en-PH" sz="6600" dirty="0">
                <a:solidFill>
                  <a:srgbClr val="132139"/>
                </a:solidFill>
                <a:effectLst>
                  <a:glow rad="12700">
                    <a:schemeClr val="bg1"/>
                  </a:glow>
                </a:effectLst>
              </a:rPr>
              <a:t>Operative Services</a:t>
            </a:r>
            <a:br>
              <a:rPr lang="en-PH" sz="6600" dirty="0">
                <a:effectLst>
                  <a:glow rad="12700">
                    <a:schemeClr val="bg1"/>
                  </a:glow>
                </a:effectLst>
              </a:rPr>
            </a:br>
            <a:endParaRPr lang="en-PH" sz="6600" dirty="0">
              <a:solidFill>
                <a:schemeClr val="accent1">
                  <a:lumMod val="50000"/>
                </a:schemeClr>
              </a:solidFill>
              <a:effectLst>
                <a:glow rad="127000">
                  <a:prstClr val="white">
                    <a:alpha val="40000"/>
                  </a:prstClr>
                </a:glow>
              </a:effectLst>
              <a:cs typeface="Calibri Ligh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8D81E6-3287-42F1-BFC8-CBEF05DB2601}"/>
              </a:ext>
            </a:extLst>
          </p:cNvPr>
          <p:cNvCxnSpPr>
            <a:cxnSpLocks/>
          </p:cNvCxnSpPr>
          <p:nvPr/>
        </p:nvCxnSpPr>
        <p:spPr>
          <a:xfrm>
            <a:off x="3114249" y="2880360"/>
            <a:ext cx="58100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A3CA31-DF68-14A5-FD7B-39F1AE1BFD2C}"/>
              </a:ext>
            </a:extLst>
          </p:cNvPr>
          <p:cNvSpPr txBox="1"/>
          <p:nvPr/>
        </p:nvSpPr>
        <p:spPr>
          <a:xfrm>
            <a:off x="2756663" y="3133493"/>
            <a:ext cx="689361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PH" sz="2800" dirty="0">
                <a:solidFill>
                  <a:schemeClr val="accent1">
                    <a:lumMod val="50000"/>
                  </a:schemeClr>
                </a:solidFill>
                <a:effectLst>
                  <a:glow rad="50800">
                    <a:schemeClr val="bg1"/>
                  </a:glow>
                </a:effectLst>
              </a:rPr>
              <a:t>Operating Room and Outpatient Surgical Suite</a:t>
            </a:r>
            <a:endParaRPr lang="en-PH" sz="2800" dirty="0">
              <a:solidFill>
                <a:schemeClr val="accent1">
                  <a:lumMod val="50000"/>
                </a:schemeClr>
              </a:solidFill>
              <a:effectLst>
                <a:glow rad="50800">
                  <a:prstClr val="white"/>
                </a:glow>
              </a:effectLs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7602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A3F9466F-90F0-3B91-7BF0-F98F7208AB16}"/>
              </a:ext>
            </a:extLst>
          </p:cNvPr>
          <p:cNvSpPr txBox="1">
            <a:spLocks/>
          </p:cNvSpPr>
          <p:nvPr/>
        </p:nvSpPr>
        <p:spPr>
          <a:xfrm>
            <a:off x="267939" y="166526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PH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Calibri"/>
              </a:rPr>
              <a:t>OR Census Per Specialty: May YTD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36969E-7C6F-5023-C672-93490C6EB9AB}"/>
              </a:ext>
            </a:extLst>
          </p:cNvPr>
          <p:cNvGraphicFramePr>
            <a:graphicFrameLocks noGrp="1"/>
          </p:cNvGraphicFramePr>
          <p:nvPr/>
        </p:nvGraphicFramePr>
        <p:xfrm>
          <a:off x="164384" y="862012"/>
          <a:ext cx="5422030" cy="5840198"/>
        </p:xfrm>
        <a:graphic>
          <a:graphicData uri="http://schemas.openxmlformats.org/drawingml/2006/table">
            <a:tbl>
              <a:tblPr/>
              <a:tblGrid>
                <a:gridCol w="2215177">
                  <a:extLst>
                    <a:ext uri="{9D8B030D-6E8A-4147-A177-3AD203B41FA5}">
                      <a16:colId xmlns:a16="http://schemas.microsoft.com/office/drawing/2014/main" val="750088612"/>
                    </a:ext>
                  </a:extLst>
                </a:gridCol>
                <a:gridCol w="777977">
                  <a:extLst>
                    <a:ext uri="{9D8B030D-6E8A-4147-A177-3AD203B41FA5}">
                      <a16:colId xmlns:a16="http://schemas.microsoft.com/office/drawing/2014/main" val="41365362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81562709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176204794"/>
                    </a:ext>
                  </a:extLst>
                </a:gridCol>
                <a:gridCol w="971551">
                  <a:extLst>
                    <a:ext uri="{9D8B030D-6E8A-4147-A177-3AD203B41FA5}">
                      <a16:colId xmlns:a16="http://schemas.microsoft.com/office/drawing/2014/main" val="1764881166"/>
                    </a:ext>
                  </a:extLst>
                </a:gridCol>
              </a:tblGrid>
              <a:tr h="29476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P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SECTIONS</a:t>
                      </a:r>
                    </a:p>
                  </a:txBody>
                  <a:tcPr marL="5392" marR="5392" marT="53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P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025</a:t>
                      </a:r>
                    </a:p>
                  </a:txBody>
                  <a:tcPr marL="5354" marR="5354" marT="53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P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to Total</a:t>
                      </a:r>
                    </a:p>
                  </a:txBody>
                  <a:tcPr marL="5354" marR="5354" marT="53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P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5354" marR="5354" marT="53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Variance</a:t>
                      </a:r>
                    </a:p>
                  </a:txBody>
                  <a:tcPr marL="5354" marR="5354" marT="53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074415"/>
                  </a:ext>
                </a:extLst>
              </a:tr>
              <a:tr h="534263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vs 2024</a:t>
                      </a:r>
                    </a:p>
                  </a:txBody>
                  <a:tcPr marL="5354" marR="5354" marT="535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788323"/>
                  </a:ext>
                </a:extLst>
              </a:tr>
              <a:tr h="344129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Surgery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1,228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1,040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35693"/>
                  </a:ext>
                </a:extLst>
              </a:tr>
              <a:tr h="344129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Ophthalmology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875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877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(0.2%)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528378"/>
                  </a:ext>
                </a:extLst>
              </a:tr>
              <a:tr h="344129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Orthopaedic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673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705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(5%)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6729946"/>
                  </a:ext>
                </a:extLst>
              </a:tr>
              <a:tr h="414699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Otorhinolary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275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218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984917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Urology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264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279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(5%)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2201383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Peripheral Vascular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225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201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757722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Colorectal Surgery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89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83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119455"/>
                  </a:ext>
                </a:extLst>
              </a:tr>
              <a:tr h="318143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Neurosurgery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86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80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972152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Pediatric Surgery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83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48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43902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Thoracic Cardiovascular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72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97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(26%)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889995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Surgery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37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45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(18%)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369229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Hepatobiliary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42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34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12431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Obstetrics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17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3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11719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Dermatology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15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28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(46%)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505203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pPr algn="l" fontAlgn="ctr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Gastroenterology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8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12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(33%)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358046"/>
                  </a:ext>
                </a:extLst>
              </a:tr>
              <a:tr h="294768">
                <a:tc>
                  <a:txBody>
                    <a:bodyPr/>
                    <a:lstStyle/>
                    <a:p>
                      <a:pPr algn="l" rtl="0" fontAlgn="b"/>
                      <a:r>
                        <a:rPr lang="en-PH" sz="1100" b="1" i="0" u="none" strike="noStrike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1" i="0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      3,989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PH" sz="1400" b="1" i="0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1" i="0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    3,750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197796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E8AB719-B89F-4BE0-BDD3-E375049A6D6E}"/>
              </a:ext>
            </a:extLst>
          </p:cNvPr>
          <p:cNvGraphicFramePr>
            <a:graphicFrameLocks/>
          </p:cNvGraphicFramePr>
          <p:nvPr/>
        </p:nvGraphicFramePr>
        <p:xfrm>
          <a:off x="6096000" y="862012"/>
          <a:ext cx="5931616" cy="5528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218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A3F9466F-90F0-3B91-7BF0-F98F7208AB16}"/>
              </a:ext>
            </a:extLst>
          </p:cNvPr>
          <p:cNvSpPr txBox="1">
            <a:spLocks/>
          </p:cNvSpPr>
          <p:nvPr/>
        </p:nvSpPr>
        <p:spPr>
          <a:xfrm>
            <a:off x="169797" y="41190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PH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Calibri"/>
              </a:rPr>
              <a:t>OR Revenue Per Specialty</a:t>
            </a:r>
            <a:r>
              <a:rPr kumimoji="0" lang="en-PH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Calibri"/>
              </a:rPr>
              <a:t>: May YTD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84E32D-7EC2-5581-769D-98441768A5FB}"/>
              </a:ext>
            </a:extLst>
          </p:cNvPr>
          <p:cNvGraphicFramePr>
            <a:graphicFrameLocks noGrp="1"/>
          </p:cNvGraphicFramePr>
          <p:nvPr/>
        </p:nvGraphicFramePr>
        <p:xfrm>
          <a:off x="169796" y="736676"/>
          <a:ext cx="5926202" cy="6080137"/>
        </p:xfrm>
        <a:graphic>
          <a:graphicData uri="http://schemas.openxmlformats.org/drawingml/2006/table">
            <a:tbl>
              <a:tblPr/>
              <a:tblGrid>
                <a:gridCol w="1877275">
                  <a:extLst>
                    <a:ext uri="{9D8B030D-6E8A-4147-A177-3AD203B41FA5}">
                      <a16:colId xmlns:a16="http://schemas.microsoft.com/office/drawing/2014/main" val="458697945"/>
                    </a:ext>
                  </a:extLst>
                </a:gridCol>
                <a:gridCol w="748466">
                  <a:extLst>
                    <a:ext uri="{9D8B030D-6E8A-4147-A177-3AD203B41FA5}">
                      <a16:colId xmlns:a16="http://schemas.microsoft.com/office/drawing/2014/main" val="165419553"/>
                    </a:ext>
                  </a:extLst>
                </a:gridCol>
                <a:gridCol w="679378">
                  <a:extLst>
                    <a:ext uri="{9D8B030D-6E8A-4147-A177-3AD203B41FA5}">
                      <a16:colId xmlns:a16="http://schemas.microsoft.com/office/drawing/2014/main" val="210597357"/>
                    </a:ext>
                  </a:extLst>
                </a:gridCol>
                <a:gridCol w="598773">
                  <a:extLst>
                    <a:ext uri="{9D8B030D-6E8A-4147-A177-3AD203B41FA5}">
                      <a16:colId xmlns:a16="http://schemas.microsoft.com/office/drawing/2014/main" val="2736309919"/>
                    </a:ext>
                  </a:extLst>
                </a:gridCol>
                <a:gridCol w="633318">
                  <a:extLst>
                    <a:ext uri="{9D8B030D-6E8A-4147-A177-3AD203B41FA5}">
                      <a16:colId xmlns:a16="http://schemas.microsoft.com/office/drawing/2014/main" val="3394458509"/>
                    </a:ext>
                  </a:extLst>
                </a:gridCol>
                <a:gridCol w="725437">
                  <a:extLst>
                    <a:ext uri="{9D8B030D-6E8A-4147-A177-3AD203B41FA5}">
                      <a16:colId xmlns:a16="http://schemas.microsoft.com/office/drawing/2014/main" val="2209463806"/>
                    </a:ext>
                  </a:extLst>
                </a:gridCol>
                <a:gridCol w="663555">
                  <a:extLst>
                    <a:ext uri="{9D8B030D-6E8A-4147-A177-3AD203B41FA5}">
                      <a16:colId xmlns:a16="http://schemas.microsoft.com/office/drawing/2014/main" val="1048889762"/>
                    </a:ext>
                  </a:extLst>
                </a:gridCol>
              </a:tblGrid>
              <a:tr h="33434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PH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SECTIONS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P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PH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 to 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P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P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285963"/>
                  </a:ext>
                </a:extLst>
              </a:tr>
              <a:tr h="606007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PH" sz="10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vs 2024</a:t>
                      </a:r>
                    </a:p>
                  </a:txBody>
                  <a:tcPr marL="6350" marR="6350" marT="6350" marB="0" anchor="ctr"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PH" sz="105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vs 2019</a:t>
                      </a:r>
                    </a:p>
                  </a:txBody>
                  <a:tcPr marL="6350" marR="6350" marT="6350" marB="0" anchor="ctr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579599"/>
                  </a:ext>
                </a:extLst>
              </a:tr>
              <a:tr h="334348">
                <a:tc>
                  <a:txBody>
                    <a:bodyPr/>
                    <a:lstStyle/>
                    <a:p>
                      <a:pPr algn="l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Surgery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94,160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88,518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75,026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25415"/>
                  </a:ext>
                </a:extLst>
              </a:tr>
              <a:tr h="334348">
                <a:tc>
                  <a:txBody>
                    <a:bodyPr/>
                    <a:lstStyle/>
                    <a:p>
                      <a:pPr algn="l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Orthopaedic Surgery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63,487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69,111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57,229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(8%)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07978"/>
                  </a:ext>
                </a:extLst>
              </a:tr>
              <a:tr h="334348">
                <a:tc>
                  <a:txBody>
                    <a:bodyPr/>
                    <a:lstStyle/>
                    <a:p>
                      <a:pPr algn="l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Ophthalmology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29,620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28,256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18,865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087809"/>
                  </a:ext>
                </a:extLst>
              </a:tr>
              <a:tr h="334348">
                <a:tc>
                  <a:txBody>
                    <a:bodyPr/>
                    <a:lstStyle/>
                    <a:p>
                      <a:pPr algn="l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Otorhinolaryngology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25,263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18,658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19,769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722331"/>
                  </a:ext>
                </a:extLst>
              </a:tr>
              <a:tr h="334348">
                <a:tc>
                  <a:txBody>
                    <a:bodyPr/>
                    <a:lstStyle/>
                    <a:p>
                      <a:pPr algn="l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Urology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25,589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22,119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12,778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052769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Thoracic Cardiovascular Surgery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21,524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21,105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25,307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(15%)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279805"/>
                  </a:ext>
                </a:extLst>
              </a:tr>
              <a:tr h="358759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Neurosurgery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20,183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14,166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16,077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896709"/>
                  </a:ext>
                </a:extLst>
              </a:tr>
              <a:tr h="374749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Peripheral Vascular Surgery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17,112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15,553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13,003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145212"/>
                  </a:ext>
                </a:extLst>
              </a:tr>
              <a:tr h="334348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Hepatobiliary Surgery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15,752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10,977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1,079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442810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Obstetrics and Gynecology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9,388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1,717.38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90.732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939822"/>
                  </a:ext>
                </a:extLst>
              </a:tr>
              <a:tr h="334348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Colorectal Surgery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10,070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10,323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1,759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(2%)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104442"/>
                  </a:ext>
                </a:extLst>
              </a:tr>
              <a:tr h="334348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Pediatric Surgery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4,947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2,591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161168"/>
                  </a:ext>
                </a:extLst>
              </a:tr>
              <a:tr h="334348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Plastic Surgery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2,533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2,635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(3%)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05714"/>
                  </a:ext>
                </a:extLst>
              </a:tr>
              <a:tr h="334348">
                <a:tc>
                  <a:txBody>
                    <a:bodyPr/>
                    <a:lstStyle/>
                    <a:p>
                      <a:pPr algn="l" rtl="0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 Services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3,434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4,789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(28%)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61267"/>
                  </a:ext>
                </a:extLst>
              </a:tr>
              <a:tr h="302450">
                <a:tc>
                  <a:txBody>
                    <a:bodyPr/>
                    <a:lstStyle/>
                    <a:p>
                      <a:pPr algn="l" rtl="0" fontAlgn="b"/>
                      <a:r>
                        <a:rPr lang="en-PH" sz="1050" b="1" i="0" u="none" strike="noStrike">
                          <a:solidFill>
                            <a:srgbClr val="0000CC"/>
                          </a:solidFill>
                          <a:effectLst/>
                          <a:latin typeface="Arial" panose="020B060402020202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PH" sz="1200" b="1" i="0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343,076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1" i="0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PH" sz="1200" b="1" i="0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308,015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PH" sz="1200" b="1" i="0" u="none" strike="noStrike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248,655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1" i="0" u="none" strike="noStrike" dirty="0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PH" sz="1200" b="1" i="0" u="none" strike="noStrike" dirty="0"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212961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/>
        </p:nvGraphicFramePr>
        <p:xfrm>
          <a:off x="6335959" y="1191313"/>
          <a:ext cx="5472114" cy="4805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231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A3F9466F-90F0-3B91-7BF0-F98F7208AB16}"/>
              </a:ext>
            </a:extLst>
          </p:cNvPr>
          <p:cNvSpPr txBox="1">
            <a:spLocks/>
          </p:cNvSpPr>
          <p:nvPr/>
        </p:nvSpPr>
        <p:spPr>
          <a:xfrm>
            <a:off x="327469" y="128554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OR Top Procedure Per Service: </a:t>
            </a:r>
            <a:r>
              <a:rPr lang="en-PH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schemeClr val="bg1">
                      <a:alpha val="40000"/>
                    </a:schemeClr>
                  </a:glow>
                </a:effectLst>
              </a:rPr>
              <a:t>May YTD vs 2024</a:t>
            </a:r>
            <a:endParaRPr lang="en-PH" sz="4000" b="1" dirty="0">
              <a:solidFill>
                <a:schemeClr val="accent1">
                  <a:lumMod val="50000"/>
                </a:schemeClr>
              </a:solidFill>
              <a:effectLst>
                <a:glow rad="381000">
                  <a:prstClr val="white">
                    <a:alpha val="40000"/>
                  </a:prstClr>
                </a:glow>
              </a:effectLst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E6B4B-4CEC-75AB-0363-422352EF2BF8}"/>
              </a:ext>
            </a:extLst>
          </p:cNvPr>
          <p:cNvSpPr txBox="1"/>
          <p:nvPr/>
        </p:nvSpPr>
        <p:spPr>
          <a:xfrm>
            <a:off x="4303643" y="714033"/>
            <a:ext cx="2604052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GENERAL SURGERY</a:t>
            </a:r>
            <a:endParaRPr lang="en-PH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AEA241-1E47-B453-0557-672F16A84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138782"/>
              </p:ext>
            </p:extLst>
          </p:nvPr>
        </p:nvGraphicFramePr>
        <p:xfrm>
          <a:off x="211752" y="1251422"/>
          <a:ext cx="5304465" cy="279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GENERAL SURGERY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LAPAROSCOPIC CHOLECYSTECTOMY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EXCISION OF CYST/MASS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(14%)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MODIFIED RADICAL MASTECTOMY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LAPAROSCOPIC APPENDECTOMY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WOUND DEBRIDEMENT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(35%)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51892A-9F26-141C-F7AB-CE47FACE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682721"/>
              </p:ext>
            </p:extLst>
          </p:nvPr>
        </p:nvGraphicFramePr>
        <p:xfrm>
          <a:off x="211752" y="4219193"/>
          <a:ext cx="5304465" cy="279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COLORECTAL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FISTULECTOMY/FISTULOTOMY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EXPLORATORY LAPAROTOMY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HEMORRHOIDECTOMY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LAPAROSCOPIC COLON SURGERY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TAKE DOWN COLOSTOMY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71A1F0-8146-97B8-A96C-F115AA384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321496"/>
              </p:ext>
            </p:extLst>
          </p:nvPr>
        </p:nvGraphicFramePr>
        <p:xfrm>
          <a:off x="6270690" y="1251422"/>
          <a:ext cx="5304465" cy="279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701752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59216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HEPATOBILIARY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LAPAROSCOPIC CHOLECYSTECTOMY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(40%)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LAPAROSCOPIC HEPATECTOMY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(50%)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CHOLECYSTECTOMY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LAPAROSCOPIC APPENDECTOMY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DIAGNOSTIC LAPAROSCOPY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(25%)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44CC37-38C0-7F19-D836-546243A2E8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38432"/>
              </p:ext>
            </p:extLst>
          </p:nvPr>
        </p:nvGraphicFramePr>
        <p:xfrm>
          <a:off x="6270689" y="4253980"/>
          <a:ext cx="5304465" cy="279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 SURGERY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WOUND DEBRIDEMENT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(74%)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CHANGE OF DRESSING, REMOVAL OF SKIN STAPLES/SUTURES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EXCISION BIOPSY LYMPH NODE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(50%)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REM. OF IMPLANT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ABDOMINOPLASTY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88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1EF6-0419-96EC-6A6C-897B9F35C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6E85883B-8BE6-BA95-F3C9-CF73C0541AC4}"/>
              </a:ext>
            </a:extLst>
          </p:cNvPr>
          <p:cNvSpPr txBox="1">
            <a:spLocks/>
          </p:cNvSpPr>
          <p:nvPr/>
        </p:nvSpPr>
        <p:spPr>
          <a:xfrm>
            <a:off x="407923" y="166527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OR Top Procedure Per Service: </a:t>
            </a:r>
            <a:r>
              <a:rPr lang="en-PH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schemeClr val="bg1">
                      <a:alpha val="40000"/>
                    </a:schemeClr>
                  </a:glow>
                </a:effectLst>
              </a:rPr>
              <a:t>May YTD vs 2024</a:t>
            </a:r>
            <a:endParaRPr lang="en-PH" sz="4000" b="1" dirty="0">
              <a:solidFill>
                <a:schemeClr val="accent1">
                  <a:lumMod val="50000"/>
                </a:schemeClr>
              </a:solidFill>
              <a:effectLst>
                <a:glow rad="381000">
                  <a:prstClr val="white">
                    <a:alpha val="40000"/>
                  </a:prstClr>
                </a:glow>
              </a:effectLst>
              <a:cs typeface="Calibri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7E7F8D-4705-0321-493D-DF3278D8A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695454"/>
              </p:ext>
            </p:extLst>
          </p:nvPr>
        </p:nvGraphicFramePr>
        <p:xfrm>
          <a:off x="407923" y="1090613"/>
          <a:ext cx="5304465" cy="279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UROLOGY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ESWL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(45%)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PROSTATE BIOSPY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CYSTOSCOPY, REMOVAL OF DJ STENT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CYSTOSCOPY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CYSTOSCOPY, DJ STENTING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7F5E07-EE01-FB45-67D2-BE7B83778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002267"/>
              </p:ext>
            </p:extLst>
          </p:nvPr>
        </p:nvGraphicFramePr>
        <p:xfrm>
          <a:off x="6479612" y="1090613"/>
          <a:ext cx="5304465" cy="279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935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1060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OPHTHALMOLOGY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en-PH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PHACOEMULSIFICATION WITH  IOL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(4%)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en-PH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INTRAVITREAL INJECTION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(1%)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  <a:endParaRPr lang="en-PH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INCISION AND CURETTAGE CHALAZION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(26%)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</a:t>
                      </a:r>
                      <a:endParaRPr lang="en-PH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PH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VITRECTOMY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en-PH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PH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EXCISION OF PTERYGIUM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17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PH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9B144D0-3B8E-9DF3-BE30-F3201DF82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43867"/>
              </p:ext>
            </p:extLst>
          </p:nvPr>
        </p:nvGraphicFramePr>
        <p:xfrm>
          <a:off x="407923" y="4201363"/>
          <a:ext cx="5304465" cy="279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NEUROSURGERY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CRANIOTOMY EXCISION OF TUMOR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LAMINECTOMY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VENTRICULOSTOMY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VENTRICULO PERITONEAL SHUNTING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DECOMPRESSIVE HEMICRANIECTOMY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8177B6-76A1-473F-A6BA-E74C677BE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596589"/>
              </p:ext>
            </p:extLst>
          </p:nvPr>
        </p:nvGraphicFramePr>
        <p:xfrm>
          <a:off x="6479612" y="4201363"/>
          <a:ext cx="5304465" cy="272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388840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TCVS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CORONARY ARTERY BYPASS GRAFT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BRONCHOSCOPY, FLEXIBLE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2390333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BRONCHOSCOPY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(53%)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THORACOTOMY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35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A3F9466F-90F0-3B91-7BF0-F98F7208AB16}"/>
              </a:ext>
            </a:extLst>
          </p:cNvPr>
          <p:cNvSpPr txBox="1">
            <a:spLocks/>
          </p:cNvSpPr>
          <p:nvPr/>
        </p:nvSpPr>
        <p:spPr>
          <a:xfrm>
            <a:off x="407923" y="166527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OR Top Procedure Per Service: </a:t>
            </a:r>
            <a:r>
              <a:rPr lang="en-PH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schemeClr val="bg1">
                      <a:alpha val="40000"/>
                    </a:schemeClr>
                  </a:glow>
                </a:effectLst>
              </a:rPr>
              <a:t>May YTD vs 2024</a:t>
            </a:r>
            <a:endParaRPr lang="en-PH" sz="4000" b="1" dirty="0">
              <a:solidFill>
                <a:schemeClr val="accent1">
                  <a:lumMod val="50000"/>
                </a:schemeClr>
              </a:solidFill>
              <a:effectLst>
                <a:glow rad="381000">
                  <a:prstClr val="white">
                    <a:alpha val="40000"/>
                  </a:prstClr>
                </a:glow>
              </a:effectLst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A5120E-091A-B494-84E5-ABA95A66C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30031"/>
              </p:ext>
            </p:extLst>
          </p:nvPr>
        </p:nvGraphicFramePr>
        <p:xfrm>
          <a:off x="407923" y="1021305"/>
          <a:ext cx="5304465" cy="279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ORTHOPEDICS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WOUND DEBRIDEMENT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(32%)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EPIDURAL STEROID INJECTION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ARTHROSCOPIC, KNEE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(5%)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ARTHROSCOPIC ANTERIOR CRUCIATE LIGAMENT RECONSTRUCTION, KNEE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(29%)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EXCISION OF CYST/MASS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22514D-ABF5-5232-512E-59063FFAD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51964"/>
              </p:ext>
            </p:extLst>
          </p:nvPr>
        </p:nvGraphicFramePr>
        <p:xfrm>
          <a:off x="6340263" y="1021305"/>
          <a:ext cx="5304465" cy="279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OTORHINOLARYNGOLOGY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THYROIDECTOMY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EXCISION OF CYST/MASS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TYMPANOPLASTY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TONSILLECTOMY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ENDOSCOPIC SINUS SURGERY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CC9404D-8F0E-D76D-DE2D-B085F439C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679966"/>
              </p:ext>
            </p:extLst>
          </p:nvPr>
        </p:nvGraphicFramePr>
        <p:xfrm>
          <a:off x="407922" y="4058286"/>
          <a:ext cx="5304465" cy="279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PEDIATRIC SURGERY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WOUND DEBRIDEMENT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LAPAROSCOPIC APPENDECTOMY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CIRCUMCISION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HERNIOTOMY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EXPLORATORY LAPAROTOMY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D6C388-0854-9C9F-C2FD-AF4A38174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374"/>
              </p:ext>
            </p:extLst>
          </p:nvPr>
        </p:nvGraphicFramePr>
        <p:xfrm>
          <a:off x="6340263" y="4131927"/>
          <a:ext cx="5304465" cy="279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PERIPHERAL SURGERY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CREATION OF ARTERIO-VENOUS FISTULA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PERM CATHETER INSERTION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PORTA CATHETER IMPLANTATION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WOUND DEBRIDEMENT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(20%)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CREATION OF ARTERIO-VENOUS GRAFT,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(21%)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31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A3F9466F-90F0-3B91-7BF0-F98F7208AB16}"/>
              </a:ext>
            </a:extLst>
          </p:cNvPr>
          <p:cNvSpPr txBox="1">
            <a:spLocks/>
          </p:cNvSpPr>
          <p:nvPr/>
        </p:nvSpPr>
        <p:spPr>
          <a:xfrm>
            <a:off x="483152" y="201743"/>
            <a:ext cx="11411005" cy="709863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36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schemeClr val="bg1">
                      <a:alpha val="40000"/>
                    </a:schemeClr>
                  </a:glow>
                </a:effectLst>
              </a:rPr>
              <a:t>Outpatient Surgical Suite: May YTD vs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B1C86-C7CB-B8F5-B056-AB7B10CF6675}"/>
              </a:ext>
            </a:extLst>
          </p:cNvPr>
          <p:cNvSpPr txBox="1"/>
          <p:nvPr/>
        </p:nvSpPr>
        <p:spPr>
          <a:xfrm>
            <a:off x="1273496" y="4702677"/>
            <a:ext cx="2755153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1%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</a:t>
            </a:r>
            <a:r>
              <a:rPr lang="en-US" sz="1400" dirty="0"/>
              <a:t> than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48%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</a:t>
            </a:r>
            <a:r>
              <a:rPr lang="en-US" sz="1400" dirty="0"/>
              <a:t> than last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201%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</a:t>
            </a:r>
            <a:r>
              <a:rPr lang="en-US" sz="1400" dirty="0"/>
              <a:t> than last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325885-34BF-C6A7-1469-2DE0E6E1DE46}"/>
              </a:ext>
            </a:extLst>
          </p:cNvPr>
          <p:cNvSpPr txBox="1"/>
          <p:nvPr/>
        </p:nvSpPr>
        <p:spPr>
          <a:xfrm>
            <a:off x="7109235" y="4395911"/>
            <a:ext cx="187096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Daily Average : 6</a:t>
            </a:r>
          </a:p>
          <a:p>
            <a:pPr algn="ctr"/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D2E9A6-D4BF-A118-34AA-9F6691E617C8}"/>
              </a:ext>
            </a:extLst>
          </p:cNvPr>
          <p:cNvSpPr txBox="1"/>
          <p:nvPr/>
        </p:nvSpPr>
        <p:spPr>
          <a:xfrm>
            <a:off x="6667141" y="5097996"/>
            <a:ext cx="275515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1% </a:t>
            </a:r>
            <a:r>
              <a:rPr lang="en-US" sz="1400" dirty="0">
                <a:solidFill>
                  <a:srgbClr val="FF0000"/>
                </a:solidFill>
              </a:rPr>
              <a:t>lower</a:t>
            </a:r>
            <a:r>
              <a:rPr lang="en-US" sz="1400" dirty="0"/>
              <a:t> than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41%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</a:t>
            </a:r>
            <a:r>
              <a:rPr lang="en-US" sz="1400" dirty="0"/>
              <a:t> than last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95%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</a:t>
            </a:r>
            <a:r>
              <a:rPr lang="en-US" sz="1400" dirty="0"/>
              <a:t> than last year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EC186E6-1BC9-98EA-4CEA-A344BAE0F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8403998"/>
              </p:ext>
            </p:extLst>
          </p:nvPr>
        </p:nvGraphicFramePr>
        <p:xfrm>
          <a:off x="851452" y="1218372"/>
          <a:ext cx="4335842" cy="3177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0B97C7F-7409-30E7-DD1C-BE1A1F47C4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5813359"/>
              </p:ext>
            </p:extLst>
          </p:nvPr>
        </p:nvGraphicFramePr>
        <p:xfrm>
          <a:off x="5891700" y="1101062"/>
          <a:ext cx="4335842" cy="3177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778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" grpId="0" animBg="1"/>
      <p:bldP spid="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DF501-DE9B-7B11-4231-F08DE44C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628818C5-F458-327E-F650-1D8021850055}"/>
              </a:ext>
            </a:extLst>
          </p:cNvPr>
          <p:cNvSpPr txBox="1">
            <a:spLocks/>
          </p:cNvSpPr>
          <p:nvPr/>
        </p:nvSpPr>
        <p:spPr>
          <a:xfrm>
            <a:off x="407923" y="166527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Robotic Assisted Surgery Census: as of June 13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874009-4A35-AFBC-2BB1-E1ACA4A16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971075"/>
              </p:ext>
            </p:extLst>
          </p:nvPr>
        </p:nvGraphicFramePr>
        <p:xfrm>
          <a:off x="407922" y="880593"/>
          <a:ext cx="5040377" cy="4750911"/>
        </p:xfrm>
        <a:graphic>
          <a:graphicData uri="http://schemas.openxmlformats.org/drawingml/2006/table">
            <a:tbl>
              <a:tblPr/>
              <a:tblGrid>
                <a:gridCol w="2382366">
                  <a:extLst>
                    <a:ext uri="{9D8B030D-6E8A-4147-A177-3AD203B41FA5}">
                      <a16:colId xmlns:a16="http://schemas.microsoft.com/office/drawing/2014/main" val="254066887"/>
                    </a:ext>
                  </a:extLst>
                </a:gridCol>
                <a:gridCol w="866314">
                  <a:extLst>
                    <a:ext uri="{9D8B030D-6E8A-4147-A177-3AD203B41FA5}">
                      <a16:colId xmlns:a16="http://schemas.microsoft.com/office/drawing/2014/main" val="1958065465"/>
                    </a:ext>
                  </a:extLst>
                </a:gridCol>
                <a:gridCol w="570981">
                  <a:extLst>
                    <a:ext uri="{9D8B030D-6E8A-4147-A177-3AD203B41FA5}">
                      <a16:colId xmlns:a16="http://schemas.microsoft.com/office/drawing/2014/main" val="2651306219"/>
                    </a:ext>
                  </a:extLst>
                </a:gridCol>
                <a:gridCol w="1220716">
                  <a:extLst>
                    <a:ext uri="{9D8B030D-6E8A-4147-A177-3AD203B41FA5}">
                      <a16:colId xmlns:a16="http://schemas.microsoft.com/office/drawing/2014/main" val="3286120678"/>
                    </a:ext>
                  </a:extLst>
                </a:gridCol>
              </a:tblGrid>
              <a:tr h="431901">
                <a:tc>
                  <a:txBody>
                    <a:bodyPr/>
                    <a:lstStyle/>
                    <a:p>
                      <a:pPr algn="l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71014"/>
                  </a:ext>
                </a:extLst>
              </a:tr>
              <a:tr h="431901">
                <a:tc>
                  <a:txBody>
                    <a:bodyPr/>
                    <a:lstStyle/>
                    <a:p>
                      <a:pPr algn="l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Gynecology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112707"/>
                  </a:ext>
                </a:extLst>
              </a:tr>
              <a:tr h="431901">
                <a:tc>
                  <a:txBody>
                    <a:bodyPr/>
                    <a:lstStyle/>
                    <a:p>
                      <a:pPr algn="l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Urology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57913"/>
                  </a:ext>
                </a:extLst>
              </a:tr>
              <a:tr h="431901">
                <a:tc>
                  <a:txBody>
                    <a:bodyPr/>
                    <a:lstStyle/>
                    <a:p>
                      <a:pPr algn="l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Hepatobiliary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82446"/>
                  </a:ext>
                </a:extLst>
              </a:tr>
              <a:tr h="431901">
                <a:tc>
                  <a:txBody>
                    <a:bodyPr/>
                    <a:lstStyle/>
                    <a:p>
                      <a:pPr algn="l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Colorectal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411063"/>
                  </a:ext>
                </a:extLst>
              </a:tr>
              <a:tr h="431901">
                <a:tc>
                  <a:txBody>
                    <a:bodyPr/>
                    <a:lstStyle/>
                    <a:p>
                      <a:pPr algn="l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Gyne/Urology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916826"/>
                  </a:ext>
                </a:extLst>
              </a:tr>
              <a:tr h="431901">
                <a:tc>
                  <a:txBody>
                    <a:bodyPr/>
                    <a:lstStyle/>
                    <a:p>
                      <a:pPr algn="l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752805"/>
                  </a:ext>
                </a:extLst>
              </a:tr>
              <a:tr h="431901">
                <a:tc>
                  <a:txBody>
                    <a:bodyPr/>
                    <a:lstStyle/>
                    <a:p>
                      <a:pPr algn="l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Colorectal/Gyne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994093"/>
                  </a:ext>
                </a:extLst>
              </a:tr>
              <a:tr h="431901">
                <a:tc>
                  <a:txBody>
                    <a:bodyPr/>
                    <a:lstStyle/>
                    <a:p>
                      <a:pPr algn="l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Colorectal/Hepatobiliary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085622"/>
                  </a:ext>
                </a:extLst>
              </a:tr>
              <a:tr h="431901">
                <a:tc>
                  <a:txBody>
                    <a:bodyPr/>
                    <a:lstStyle/>
                    <a:p>
                      <a:pPr algn="l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Gyne/Colorectal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753752"/>
                  </a:ext>
                </a:extLst>
              </a:tr>
              <a:tr h="431901">
                <a:tc>
                  <a:txBody>
                    <a:bodyPr/>
                    <a:lstStyle/>
                    <a:p>
                      <a:pPr algn="l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8719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39627F1-B75B-82CA-89C5-E47494F1F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87218"/>
              </p:ext>
            </p:extLst>
          </p:nvPr>
        </p:nvGraphicFramePr>
        <p:xfrm>
          <a:off x="6203454" y="862013"/>
          <a:ext cx="5580624" cy="5725148"/>
        </p:xfrm>
        <a:graphic>
          <a:graphicData uri="http://schemas.openxmlformats.org/drawingml/2006/table">
            <a:tbl>
              <a:tblPr/>
              <a:tblGrid>
                <a:gridCol w="3440328">
                  <a:extLst>
                    <a:ext uri="{9D8B030D-6E8A-4147-A177-3AD203B41FA5}">
                      <a16:colId xmlns:a16="http://schemas.microsoft.com/office/drawing/2014/main" val="3365427531"/>
                    </a:ext>
                  </a:extLst>
                </a:gridCol>
                <a:gridCol w="697579">
                  <a:extLst>
                    <a:ext uri="{9D8B030D-6E8A-4147-A177-3AD203B41FA5}">
                      <a16:colId xmlns:a16="http://schemas.microsoft.com/office/drawing/2014/main" val="2401273348"/>
                    </a:ext>
                  </a:extLst>
                </a:gridCol>
                <a:gridCol w="459767">
                  <a:extLst>
                    <a:ext uri="{9D8B030D-6E8A-4147-A177-3AD203B41FA5}">
                      <a16:colId xmlns:a16="http://schemas.microsoft.com/office/drawing/2014/main" val="1013471431"/>
                    </a:ext>
                  </a:extLst>
                </a:gridCol>
                <a:gridCol w="982950">
                  <a:extLst>
                    <a:ext uri="{9D8B030D-6E8A-4147-A177-3AD203B41FA5}">
                      <a16:colId xmlns:a16="http://schemas.microsoft.com/office/drawing/2014/main" val="3172428388"/>
                    </a:ext>
                  </a:extLst>
                </a:gridCol>
              </a:tblGrid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Surgeon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448016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Jennifer Marie Jose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61676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Catherine Teh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025535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Jaime Songco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761613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Rebecca Singson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591395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Stephen Nazareth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654603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 Augustine Onglao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902626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Renee Vina Sicam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280537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Rebecca Singson/Mark Onglao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479661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 Augustine Onglao/Jennifer Marie Jose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035115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Erwin Kanapi/Arsenio Cabungcal/Ana Ignacio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117224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Hermenegildo Jose Zialcita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570965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Jaime Songco/Hermenegildo Zialcita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808570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Mark Augustine Onglao/Catherine Teh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122924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Glen Santok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314781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Jose Vicente Prodigalidad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30823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Romelyn Imperio-Onglao/Ana Cabungcal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082274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 Cruz-Javier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441811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Jennifer Marie Jose/Rebecca Singson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164767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Arsenio Cabungcal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760343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Jennifer Marie Jose/Stephen Nazareth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636264"/>
                  </a:ext>
                </a:extLst>
              </a:tr>
              <a:tr h="247960">
                <a:tc>
                  <a:txBody>
                    <a:bodyPr/>
                    <a:lstStyle/>
                    <a:p>
                      <a:pPr algn="l" fontAlgn="b"/>
                      <a:r>
                        <a:rPr lang="en-P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5716" marR="5716" marT="5716" marB="4115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1336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D7043A2-770F-0435-A8D6-D024323817CC}"/>
              </a:ext>
            </a:extLst>
          </p:cNvPr>
          <p:cNvSpPr txBox="1"/>
          <p:nvPr/>
        </p:nvSpPr>
        <p:spPr>
          <a:xfrm>
            <a:off x="2108200" y="5768143"/>
            <a:ext cx="1828800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Average/ Month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2024: 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2025: 7</a:t>
            </a:r>
            <a:endParaRPr lang="en-P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8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57D57-D07F-0216-40D6-58C798D84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BA2EA-7A1C-B289-A869-BFC5767C81E7}"/>
              </a:ext>
            </a:extLst>
          </p:cNvPr>
          <p:cNvSpPr txBox="1">
            <a:spLocks/>
          </p:cNvSpPr>
          <p:nvPr/>
        </p:nvSpPr>
        <p:spPr>
          <a:xfrm>
            <a:off x="479968" y="1260888"/>
            <a:ext cx="4153876" cy="35678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9pPr>
          </a:lstStyle>
          <a:p>
            <a:pPr algn="ctr">
              <a:buNone/>
            </a:pPr>
            <a:r>
              <a:rPr lang="en-US" sz="3200" b="1" dirty="0"/>
              <a:t>1st Minimally Invasive Breast Surgery</a:t>
            </a:r>
            <a:endParaRPr lang="en-US" dirty="0"/>
          </a:p>
          <a:p>
            <a:pPr algn="ctr">
              <a:buNone/>
            </a:pPr>
            <a:endParaRPr lang="en-US" sz="2300" b="1" dirty="0"/>
          </a:p>
          <a:p>
            <a:pPr algn="ctr">
              <a:buNone/>
            </a:pPr>
            <a:endParaRPr lang="en-US" sz="23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E2A9D-74D4-7562-0E87-5E72B5A5F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27" y="794085"/>
            <a:ext cx="6712005" cy="52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383A8-277D-2E65-720A-F965C8F3C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235B425-8867-F226-5B24-8FAE0CE30BDB}"/>
              </a:ext>
            </a:extLst>
          </p:cNvPr>
          <p:cNvSpPr txBox="1">
            <a:spLocks/>
          </p:cNvSpPr>
          <p:nvPr/>
        </p:nvSpPr>
        <p:spPr>
          <a:xfrm>
            <a:off x="259067" y="1116147"/>
            <a:ext cx="4601138" cy="40656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ea typeface="Trebuchet MS" panose="020B0603020202020204"/>
                <a:cs typeface="Trebuchet MS" panose="020B0603020202020204"/>
              </a:rPr>
              <a:t>1st Radiofrequency Thyroid in MMC</a:t>
            </a:r>
            <a:endParaRPr lang="en-US" sz="2800" b="1" dirty="0"/>
          </a:p>
          <a:p>
            <a:pPr marL="0" indent="0" algn="ctr">
              <a:buNone/>
            </a:pPr>
            <a:endParaRPr lang="en-US" sz="2800" b="1" dirty="0">
              <a:ea typeface="Trebuchet MS" panose="020B0603020202020204"/>
              <a:cs typeface="Trebuchet MS" panose="020B0603020202020204"/>
            </a:endParaRPr>
          </a:p>
          <a:p>
            <a:pPr marL="0" indent="0" algn="ctr">
              <a:buNone/>
            </a:pPr>
            <a:r>
              <a:rPr lang="en-US" sz="2800" b="1" dirty="0"/>
              <a:t>Dr. Joseph Ray Richard  Cedeño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000" dirty="0">
                <a:ea typeface="Trebuchet MS" panose="020B0603020202020204"/>
                <a:cs typeface="Trebuchet MS" panose="020B0603020202020204"/>
              </a:rPr>
              <a:t>May 23, 2025</a:t>
            </a:r>
            <a:endParaRPr lang="en-US" sz="2000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86353C1-5EA5-0AF3-F0F9-51654C065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97" y="297810"/>
            <a:ext cx="4493242" cy="33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A group of people in a operating room&#10;&#10;AI-generated content may be incorrect.">
            <a:extLst>
              <a:ext uri="{FF2B5EF4-FFF2-40B4-BE49-F238E27FC236}">
                <a16:creationId xmlns:a16="http://schemas.microsoft.com/office/drawing/2014/main" id="{A6BA45AC-DEE4-6E56-704E-8D427D731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67" y="3540829"/>
            <a:ext cx="3348705" cy="301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8069CCAC-0673-D6E4-FB26-F0B2A0F1B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4" b="11664"/>
          <a:stretch>
            <a:fillRect/>
          </a:stretch>
        </p:blipFill>
        <p:spPr bwMode="auto">
          <a:xfrm>
            <a:off x="8061472" y="3540829"/>
            <a:ext cx="3797033" cy="301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63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E5E77-7AF2-37C3-2870-1D1667D7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6E863DC2-17D7-9085-E67F-6DB2B8C20F91}"/>
              </a:ext>
            </a:extLst>
          </p:cNvPr>
          <p:cNvSpPr txBox="1">
            <a:spLocks/>
          </p:cNvSpPr>
          <p:nvPr/>
        </p:nvSpPr>
        <p:spPr>
          <a:xfrm>
            <a:off x="407923" y="166527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Liver Transplant: 1</a:t>
            </a:r>
            <a:r>
              <a:rPr lang="en-US" sz="4000" b="1" baseline="30000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st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 Procedure June 18, 2025</a:t>
            </a:r>
            <a:endParaRPr lang="en-PH" sz="4000" b="1" dirty="0">
              <a:solidFill>
                <a:schemeClr val="accent1">
                  <a:lumMod val="50000"/>
                </a:schemeClr>
              </a:solidFill>
              <a:effectLst>
                <a:glow rad="381000">
                  <a:prstClr val="white">
                    <a:alpha val="40000"/>
                  </a:prstClr>
                </a:glow>
              </a:effectLst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B8139-16F7-52F9-A398-C46AE950E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862013"/>
            <a:ext cx="12030075" cy="5614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818E7-AE05-342D-8EA3-B3CA212B1233}"/>
              </a:ext>
            </a:extLst>
          </p:cNvPr>
          <p:cNvSpPr txBox="1"/>
          <p:nvPr/>
        </p:nvSpPr>
        <p:spPr>
          <a:xfrm>
            <a:off x="3604437" y="5156791"/>
            <a:ext cx="3104707" cy="46166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LT Surgical Team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9406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A3F9466F-90F0-3B91-7BF0-F98F7208AB16}"/>
              </a:ext>
            </a:extLst>
          </p:cNvPr>
          <p:cNvSpPr txBox="1">
            <a:spLocks/>
          </p:cNvSpPr>
          <p:nvPr/>
        </p:nvSpPr>
        <p:spPr>
          <a:xfrm>
            <a:off x="346860" y="179725"/>
            <a:ext cx="10926426" cy="709863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schemeClr val="bg1">
                      <a:alpha val="40000"/>
                    </a:schemeClr>
                  </a:glow>
                </a:effectLst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PH" sz="3200" dirty="0"/>
              <a:t>OR Revenue: May YTD vs Previous Years MoM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B1C86-C7CB-B8F5-B056-AB7B10CF6675}"/>
              </a:ext>
            </a:extLst>
          </p:cNvPr>
          <p:cNvSpPr txBox="1"/>
          <p:nvPr/>
        </p:nvSpPr>
        <p:spPr>
          <a:xfrm>
            <a:off x="7885302" y="996545"/>
            <a:ext cx="2801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Summary May YTD: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1% </a:t>
            </a:r>
            <a:r>
              <a:rPr lang="en-US" sz="1400" dirty="0">
                <a:solidFill>
                  <a:srgbClr val="FF0000"/>
                </a:solidFill>
              </a:rPr>
              <a:t>lower </a:t>
            </a:r>
            <a:r>
              <a:rPr lang="en-US" sz="1400" dirty="0"/>
              <a:t>than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11%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 </a:t>
            </a:r>
            <a:r>
              <a:rPr lang="en-US" sz="1400" dirty="0"/>
              <a:t>than last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37%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</a:t>
            </a:r>
            <a:r>
              <a:rPr lang="en-US" sz="1400" dirty="0"/>
              <a:t> than 2019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A7069929-E6EF-0C2B-736C-37E6747CC919}"/>
              </a:ext>
            </a:extLst>
          </p:cNvPr>
          <p:cNvSpPr txBox="1"/>
          <p:nvPr/>
        </p:nvSpPr>
        <p:spPr>
          <a:xfrm>
            <a:off x="6555200" y="2346652"/>
            <a:ext cx="5105476" cy="1297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400" b="1" dirty="0"/>
              <a:t>Contributing Factors: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Higher revenue comparing to last year for ENT (30%), Urology (29%), Neurosurgery (61%), Additional Procedure - Robotics Surgery, Increase in Major Procedures,  CABG, HPB, Neuro Surgery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29974B-B82E-6250-79CB-B3C6030BF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794897"/>
              </p:ext>
            </p:extLst>
          </p:nvPr>
        </p:nvGraphicFramePr>
        <p:xfrm>
          <a:off x="6457350" y="4180088"/>
          <a:ext cx="5301176" cy="2167870"/>
        </p:xfrm>
        <a:graphic>
          <a:graphicData uri="http://schemas.openxmlformats.org/drawingml/2006/table">
            <a:tbl>
              <a:tblPr/>
              <a:tblGrid>
                <a:gridCol w="917776">
                  <a:extLst>
                    <a:ext uri="{9D8B030D-6E8A-4147-A177-3AD203B41FA5}">
                      <a16:colId xmlns:a16="http://schemas.microsoft.com/office/drawing/2014/main" val="2791650018"/>
                    </a:ext>
                  </a:extLst>
                </a:gridCol>
                <a:gridCol w="493132">
                  <a:extLst>
                    <a:ext uri="{9D8B030D-6E8A-4147-A177-3AD203B41FA5}">
                      <a16:colId xmlns:a16="http://schemas.microsoft.com/office/drawing/2014/main" val="1354588589"/>
                    </a:ext>
                  </a:extLst>
                </a:gridCol>
                <a:gridCol w="493132">
                  <a:extLst>
                    <a:ext uri="{9D8B030D-6E8A-4147-A177-3AD203B41FA5}">
                      <a16:colId xmlns:a16="http://schemas.microsoft.com/office/drawing/2014/main" val="4194952471"/>
                    </a:ext>
                  </a:extLst>
                </a:gridCol>
                <a:gridCol w="493132">
                  <a:extLst>
                    <a:ext uri="{9D8B030D-6E8A-4147-A177-3AD203B41FA5}">
                      <a16:colId xmlns:a16="http://schemas.microsoft.com/office/drawing/2014/main" val="734190900"/>
                    </a:ext>
                  </a:extLst>
                </a:gridCol>
                <a:gridCol w="493132">
                  <a:extLst>
                    <a:ext uri="{9D8B030D-6E8A-4147-A177-3AD203B41FA5}">
                      <a16:colId xmlns:a16="http://schemas.microsoft.com/office/drawing/2014/main" val="3061411447"/>
                    </a:ext>
                  </a:extLst>
                </a:gridCol>
                <a:gridCol w="493132">
                  <a:extLst>
                    <a:ext uri="{9D8B030D-6E8A-4147-A177-3AD203B41FA5}">
                      <a16:colId xmlns:a16="http://schemas.microsoft.com/office/drawing/2014/main" val="4002301138"/>
                    </a:ext>
                  </a:extLst>
                </a:gridCol>
                <a:gridCol w="493132">
                  <a:extLst>
                    <a:ext uri="{9D8B030D-6E8A-4147-A177-3AD203B41FA5}">
                      <a16:colId xmlns:a16="http://schemas.microsoft.com/office/drawing/2014/main" val="3469882605"/>
                    </a:ext>
                  </a:extLst>
                </a:gridCol>
                <a:gridCol w="712304">
                  <a:extLst>
                    <a:ext uri="{9D8B030D-6E8A-4147-A177-3AD203B41FA5}">
                      <a16:colId xmlns:a16="http://schemas.microsoft.com/office/drawing/2014/main" val="562071362"/>
                    </a:ext>
                  </a:extLst>
                </a:gridCol>
                <a:gridCol w="712304">
                  <a:extLst>
                    <a:ext uri="{9D8B030D-6E8A-4147-A177-3AD203B41FA5}">
                      <a16:colId xmlns:a16="http://schemas.microsoft.com/office/drawing/2014/main" val="2240579390"/>
                    </a:ext>
                  </a:extLst>
                </a:gridCol>
              </a:tblGrid>
              <a:tr h="216787">
                <a:tc>
                  <a:txBody>
                    <a:bodyPr/>
                    <a:lstStyle/>
                    <a:p>
                      <a:pPr algn="l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Millions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  <a:endParaRPr lang="en-PH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136514"/>
                  </a:ext>
                </a:extLst>
              </a:tr>
              <a:tr h="216787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 Actual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61,199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69,681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72,187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65,647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68,935 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64,629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402,279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605047"/>
                  </a:ext>
                </a:extLst>
              </a:tr>
              <a:tr h="216787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 Budget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66,068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65,659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65,218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70,421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74,350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77,137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418,852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864,104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24522"/>
                  </a:ext>
                </a:extLst>
              </a:tr>
              <a:tr h="216787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 Actual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61,145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53,803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57,950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65,202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66,269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69,642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374,012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791,678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63242"/>
                  </a:ext>
                </a:extLst>
              </a:tr>
              <a:tr h="216787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 Actual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46,257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45,567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57,931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50,071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47,016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50,366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297,207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586,525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332330"/>
                  </a:ext>
                </a:extLst>
              </a:tr>
              <a:tr h="216787">
                <a:tc>
                  <a:txBody>
                    <a:bodyPr/>
                    <a:lstStyle/>
                    <a:p>
                      <a:pPr algn="l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350554"/>
                  </a:ext>
                </a:extLst>
              </a:tr>
              <a:tr h="216787">
                <a:tc>
                  <a:txBody>
                    <a:bodyPr/>
                    <a:lstStyle/>
                    <a:p>
                      <a:pPr algn="l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YoY Growth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  <a:endParaRPr lang="en-PH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877938"/>
                  </a:ext>
                </a:extLst>
              </a:tr>
              <a:tr h="216787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 vs Bgt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(7%)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(7%)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(7%)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(16%)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(4%)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975865"/>
                  </a:ext>
                </a:extLst>
              </a:tr>
              <a:tr h="216787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 vs 2024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(7%)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197966"/>
                  </a:ext>
                </a:extLst>
              </a:tr>
              <a:tr h="216787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 vs 2019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455076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1F08CE1-4346-E80F-26E0-761833C01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581381"/>
              </p:ext>
            </p:extLst>
          </p:nvPr>
        </p:nvGraphicFramePr>
        <p:xfrm>
          <a:off x="531324" y="1352691"/>
          <a:ext cx="5133374" cy="5011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8708A0-B022-4DC7-271D-0A25FE492155}"/>
              </a:ext>
            </a:extLst>
          </p:cNvPr>
          <p:cNvSpPr txBox="1"/>
          <p:nvPr/>
        </p:nvSpPr>
        <p:spPr>
          <a:xfrm>
            <a:off x="7974877" y="3841534"/>
            <a:ext cx="2725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*Revenue – until June 27 </a:t>
            </a:r>
            <a:endParaRPr lang="en-PH" sz="1600" b="1" i="1" dirty="0"/>
          </a:p>
        </p:txBody>
      </p:sp>
    </p:spTree>
    <p:extLst>
      <p:ext uri="{BB962C8B-B14F-4D97-AF65-F5344CB8AC3E}">
        <p14:creationId xmlns:p14="http://schemas.microsoft.com/office/powerpoint/2010/main" val="25642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" grpId="0" animBg="1"/>
      <p:bldP spid="2" grpId="0" animBg="1"/>
      <p:bldGraphic spid="5" grpId="0">
        <p:bldAsOne/>
      </p:bldGraphic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1F18-5754-AE3C-F86B-1383C6109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6F0A07-8FFA-B64E-1A69-BA5873356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23" y="862013"/>
            <a:ext cx="11229975" cy="5638800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FF80C798-7B02-2FE5-25AA-0F21366AE081}"/>
              </a:ext>
            </a:extLst>
          </p:cNvPr>
          <p:cNvSpPr txBox="1">
            <a:spLocks/>
          </p:cNvSpPr>
          <p:nvPr/>
        </p:nvSpPr>
        <p:spPr>
          <a:xfrm>
            <a:off x="407923" y="166527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Liver Transplant: 1</a:t>
            </a:r>
            <a:r>
              <a:rPr lang="en-US" sz="4000" b="1" baseline="30000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st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 Procedure June 18, 2025</a:t>
            </a:r>
            <a:endParaRPr lang="en-PH" sz="4000" b="1" dirty="0">
              <a:solidFill>
                <a:schemeClr val="accent1">
                  <a:lumMod val="50000"/>
                </a:schemeClr>
              </a:solidFill>
              <a:effectLst>
                <a:glow rad="381000">
                  <a:prstClr val="white">
                    <a:alpha val="40000"/>
                  </a:prstClr>
                </a:glow>
              </a:effectLst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D4830-B829-F961-737F-53EAB8EC8FF8}"/>
              </a:ext>
            </a:extLst>
          </p:cNvPr>
          <p:cNvSpPr txBox="1"/>
          <p:nvPr/>
        </p:nvSpPr>
        <p:spPr>
          <a:xfrm>
            <a:off x="3965944" y="5079930"/>
            <a:ext cx="3104707" cy="83099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LT Surgical Team</a:t>
            </a:r>
          </a:p>
          <a:p>
            <a:pPr algn="ctr"/>
            <a:r>
              <a:rPr lang="en-US" sz="2400" b="1" dirty="0"/>
              <a:t>Doctors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299643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A3F9466F-90F0-3B91-7BF0-F98F7208AB16}"/>
              </a:ext>
            </a:extLst>
          </p:cNvPr>
          <p:cNvSpPr txBox="1">
            <a:spLocks/>
          </p:cNvSpPr>
          <p:nvPr/>
        </p:nvSpPr>
        <p:spPr>
          <a:xfrm>
            <a:off x="4240756" y="2321030"/>
            <a:ext cx="10327916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ea typeface="Calibri"/>
                <a:cs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3759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9FF12-2FC3-1CE1-2B48-971D4B6B6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64414CAE-67D8-AD34-985B-10783E414067}"/>
              </a:ext>
            </a:extLst>
          </p:cNvPr>
          <p:cNvSpPr txBox="1">
            <a:spLocks/>
          </p:cNvSpPr>
          <p:nvPr/>
        </p:nvSpPr>
        <p:spPr>
          <a:xfrm>
            <a:off x="386616" y="286682"/>
            <a:ext cx="10926426" cy="709863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schemeClr val="bg1">
                      <a:alpha val="40000"/>
                    </a:schemeClr>
                  </a:glow>
                </a:effectLst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PH" sz="3200" dirty="0"/>
              <a:t>OR Procedure Census: May YTD vs Previous Years MoM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DC8FC-CE87-4211-B1AB-D0F62B7422EA}"/>
              </a:ext>
            </a:extLst>
          </p:cNvPr>
          <p:cNvSpPr txBox="1"/>
          <p:nvPr/>
        </p:nvSpPr>
        <p:spPr>
          <a:xfrm>
            <a:off x="7885302" y="996545"/>
            <a:ext cx="2801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1%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 </a:t>
            </a:r>
            <a:r>
              <a:rPr lang="en-US" sz="1400" dirty="0"/>
              <a:t>than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4%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 </a:t>
            </a:r>
            <a:r>
              <a:rPr lang="en-US" sz="1400" dirty="0"/>
              <a:t>than last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10% </a:t>
            </a:r>
            <a:r>
              <a:rPr lang="en-US" sz="1400" dirty="0">
                <a:solidFill>
                  <a:srgbClr val="FF0000"/>
                </a:solidFill>
              </a:rPr>
              <a:t>lower</a:t>
            </a:r>
            <a:r>
              <a:rPr lang="en-US" sz="1400" dirty="0"/>
              <a:t> than 2019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78B8F0-9949-1C69-2DA4-932F65CF9D07}"/>
              </a:ext>
            </a:extLst>
          </p:cNvPr>
          <p:cNvSpPr txBox="1"/>
          <p:nvPr/>
        </p:nvSpPr>
        <p:spPr>
          <a:xfrm>
            <a:off x="2330213" y="5656897"/>
            <a:ext cx="19417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Daily Average: 31 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7D44D6AF-5B87-EFD4-38FE-33CBDF90CB57}"/>
              </a:ext>
            </a:extLst>
          </p:cNvPr>
          <p:cNvSpPr txBox="1"/>
          <p:nvPr/>
        </p:nvSpPr>
        <p:spPr>
          <a:xfrm>
            <a:off x="6555200" y="2346652"/>
            <a:ext cx="5105476" cy="1082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0"/>
              </a:spcBef>
            </a:pPr>
            <a:r>
              <a:rPr lang="en-US" sz="1400" b="1" dirty="0"/>
              <a:t>Contributing Factors: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Higher census for GS (18%), ENT (26%), Peripheral (12%), Colorectal (7%), Neurosurgery (8%), Pediatric (73%), HPB (24%), Ob Robotics (467%)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BAE5B6-C7CF-807E-FFF8-153E6D4B178B}"/>
              </a:ext>
            </a:extLst>
          </p:cNvPr>
          <p:cNvGraphicFramePr>
            <a:graphicFrameLocks/>
          </p:cNvGraphicFramePr>
          <p:nvPr/>
        </p:nvGraphicFramePr>
        <p:xfrm>
          <a:off x="589250" y="1203067"/>
          <a:ext cx="5105476" cy="3932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46AF3A6-A76E-6AF2-99C2-2F0C3042F91A}"/>
              </a:ext>
            </a:extLst>
          </p:cNvPr>
          <p:cNvGraphicFramePr>
            <a:graphicFrameLocks noGrp="1"/>
          </p:cNvGraphicFramePr>
          <p:nvPr/>
        </p:nvGraphicFramePr>
        <p:xfrm>
          <a:off x="6823368" y="3734771"/>
          <a:ext cx="4569141" cy="2378660"/>
        </p:xfrm>
        <a:graphic>
          <a:graphicData uri="http://schemas.openxmlformats.org/drawingml/2006/table">
            <a:tbl>
              <a:tblPr/>
              <a:tblGrid>
                <a:gridCol w="939450">
                  <a:extLst>
                    <a:ext uri="{9D8B030D-6E8A-4147-A177-3AD203B41FA5}">
                      <a16:colId xmlns:a16="http://schemas.microsoft.com/office/drawing/2014/main" val="2662020196"/>
                    </a:ext>
                  </a:extLst>
                </a:gridCol>
                <a:gridCol w="498193">
                  <a:extLst>
                    <a:ext uri="{9D8B030D-6E8A-4147-A177-3AD203B41FA5}">
                      <a16:colId xmlns:a16="http://schemas.microsoft.com/office/drawing/2014/main" val="1743040572"/>
                    </a:ext>
                  </a:extLst>
                </a:gridCol>
                <a:gridCol w="498193">
                  <a:extLst>
                    <a:ext uri="{9D8B030D-6E8A-4147-A177-3AD203B41FA5}">
                      <a16:colId xmlns:a16="http://schemas.microsoft.com/office/drawing/2014/main" val="1609972393"/>
                    </a:ext>
                  </a:extLst>
                </a:gridCol>
                <a:gridCol w="498193">
                  <a:extLst>
                    <a:ext uri="{9D8B030D-6E8A-4147-A177-3AD203B41FA5}">
                      <a16:colId xmlns:a16="http://schemas.microsoft.com/office/drawing/2014/main" val="1314559465"/>
                    </a:ext>
                  </a:extLst>
                </a:gridCol>
                <a:gridCol w="498193">
                  <a:extLst>
                    <a:ext uri="{9D8B030D-6E8A-4147-A177-3AD203B41FA5}">
                      <a16:colId xmlns:a16="http://schemas.microsoft.com/office/drawing/2014/main" val="3005181252"/>
                    </a:ext>
                  </a:extLst>
                </a:gridCol>
                <a:gridCol w="498193">
                  <a:extLst>
                    <a:ext uri="{9D8B030D-6E8A-4147-A177-3AD203B41FA5}">
                      <a16:colId xmlns:a16="http://schemas.microsoft.com/office/drawing/2014/main" val="429405367"/>
                    </a:ext>
                  </a:extLst>
                </a:gridCol>
                <a:gridCol w="569363">
                  <a:extLst>
                    <a:ext uri="{9D8B030D-6E8A-4147-A177-3AD203B41FA5}">
                      <a16:colId xmlns:a16="http://schemas.microsoft.com/office/drawing/2014/main" val="81457154"/>
                    </a:ext>
                  </a:extLst>
                </a:gridCol>
                <a:gridCol w="569363">
                  <a:extLst>
                    <a:ext uri="{9D8B030D-6E8A-4147-A177-3AD203B41FA5}">
                      <a16:colId xmlns:a16="http://schemas.microsoft.com/office/drawing/2014/main" val="2972101172"/>
                    </a:ext>
                  </a:extLst>
                </a:gridCol>
              </a:tblGrid>
              <a:tr h="237866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YTD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285218"/>
                  </a:ext>
                </a:extLst>
              </a:tr>
              <a:tr h="237866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 Actual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832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3,989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PH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241222"/>
                  </a:ext>
                </a:extLst>
              </a:tr>
              <a:tr h="237866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 Budget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3,968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9,825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065008"/>
                  </a:ext>
                </a:extLst>
              </a:tr>
              <a:tr h="237866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 Actual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3,848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9,409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197648"/>
                  </a:ext>
                </a:extLst>
              </a:tr>
              <a:tr h="237866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 Actual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4,440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908655"/>
                  </a:ext>
                </a:extLst>
              </a:tr>
              <a:tr h="237866">
                <a:tc>
                  <a:txBody>
                    <a:bodyPr/>
                    <a:lstStyle/>
                    <a:p>
                      <a:pPr algn="l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793606"/>
                  </a:ext>
                </a:extLst>
              </a:tr>
              <a:tr h="237866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YoY Growth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539265"/>
                  </a:ext>
                </a:extLst>
              </a:tr>
              <a:tr h="237866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 vs Bgt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(7%)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(6%)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249334"/>
                  </a:ext>
                </a:extLst>
              </a:tr>
              <a:tr h="237866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 vs 2024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(4%)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(3%)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794248"/>
                  </a:ext>
                </a:extLst>
              </a:tr>
              <a:tr h="237866">
                <a:tc>
                  <a:txBody>
                    <a:bodyPr/>
                    <a:lstStyle/>
                    <a:p>
                      <a:pPr algn="l" fontAlgn="b"/>
                      <a:r>
                        <a:rPr lang="en-PH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 vs 2019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(12%)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(4%)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(13%)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(13%)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(9%)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(10%)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872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44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" grpId="0" animBg="1"/>
      <p:bldP spid="27" grpId="0" animBg="1"/>
      <p:bldP spid="2" grpId="0" animBg="1"/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A6345E3-912C-2F58-7DF7-378376CFB81F}"/>
              </a:ext>
            </a:extLst>
          </p:cNvPr>
          <p:cNvSpPr txBox="1"/>
          <p:nvPr/>
        </p:nvSpPr>
        <p:spPr>
          <a:xfrm>
            <a:off x="962024" y="5572188"/>
            <a:ext cx="20302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Daily Average: 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8B305-6285-0292-4505-7650C4AE3FC1}"/>
              </a:ext>
            </a:extLst>
          </p:cNvPr>
          <p:cNvSpPr txBox="1"/>
          <p:nvPr/>
        </p:nvSpPr>
        <p:spPr>
          <a:xfrm>
            <a:off x="3340847" y="5279800"/>
            <a:ext cx="2755153" cy="984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7% </a:t>
            </a:r>
            <a:r>
              <a:rPr lang="en-US" sz="1400" dirty="0">
                <a:solidFill>
                  <a:srgbClr val="FF0000"/>
                </a:solidFill>
              </a:rPr>
              <a:t>lower</a:t>
            </a:r>
            <a:r>
              <a:rPr lang="en-US" sz="1400" dirty="0"/>
              <a:t> than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3%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</a:t>
            </a:r>
            <a:r>
              <a:rPr lang="en-US" sz="1400" dirty="0"/>
              <a:t> than last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12% </a:t>
            </a:r>
            <a:r>
              <a:rPr lang="en-US" sz="1400" dirty="0">
                <a:solidFill>
                  <a:srgbClr val="FF0000"/>
                </a:solidFill>
              </a:rPr>
              <a:t>lower</a:t>
            </a:r>
            <a:r>
              <a:rPr lang="en-US" sz="1400" dirty="0"/>
              <a:t> than 2019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0604DB7-ADDF-3031-10F1-BE31A421B90E}"/>
              </a:ext>
            </a:extLst>
          </p:cNvPr>
          <p:cNvSpPr txBox="1">
            <a:spLocks/>
          </p:cNvSpPr>
          <p:nvPr/>
        </p:nvSpPr>
        <p:spPr>
          <a:xfrm>
            <a:off x="183649" y="197641"/>
            <a:ext cx="10342583" cy="709863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32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schemeClr val="bg1">
                      <a:alpha val="40000"/>
                    </a:schemeClr>
                  </a:glow>
                </a:effectLst>
              </a:rPr>
              <a:t>OR Patient Census: May YTD vs Previous Years MoM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79F73E2-43A8-750E-8990-13AD152047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5666553"/>
              </p:ext>
            </p:extLst>
          </p:nvPr>
        </p:nvGraphicFramePr>
        <p:xfrm>
          <a:off x="7800149" y="907505"/>
          <a:ext cx="3746192" cy="2635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C6EF688-6F51-617F-74C0-9E5C92501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379412"/>
              </p:ext>
            </p:extLst>
          </p:nvPr>
        </p:nvGraphicFramePr>
        <p:xfrm>
          <a:off x="7800149" y="3927621"/>
          <a:ext cx="3960051" cy="2536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E7C8324-F0CF-A90D-39C6-8EA2ADA186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728958"/>
              </p:ext>
            </p:extLst>
          </p:nvPr>
        </p:nvGraphicFramePr>
        <p:xfrm>
          <a:off x="645659" y="1192487"/>
          <a:ext cx="5744794" cy="3815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10284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/>
      <p:bldGraphic spid="6" grpId="0">
        <p:bldAsOne/>
      </p:bldGraphic>
      <p:bldGraphic spid="8" grpId="0">
        <p:bldAsOne/>
      </p:bldGraphic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B522D6-D632-E728-12A3-F7C5018AD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F65D46C-E033-8A7E-40BC-3670E7162FC5}"/>
              </a:ext>
            </a:extLst>
          </p:cNvPr>
          <p:cNvSpPr txBox="1">
            <a:spLocks/>
          </p:cNvSpPr>
          <p:nvPr/>
        </p:nvSpPr>
        <p:spPr>
          <a:xfrm>
            <a:off x="183649" y="197641"/>
            <a:ext cx="10342583" cy="709863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32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schemeClr val="bg1">
                      <a:alpha val="40000"/>
                    </a:schemeClr>
                  </a:glow>
                </a:effectLst>
              </a:rPr>
              <a:t>EBIT : May YTD vs Previous Years MoM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44AB65-0047-3C47-B7A6-EF8D1C3A1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4253"/>
              </p:ext>
            </p:extLst>
          </p:nvPr>
        </p:nvGraphicFramePr>
        <p:xfrm>
          <a:off x="5705856" y="3273112"/>
          <a:ext cx="5940041" cy="2349500"/>
        </p:xfrm>
        <a:graphic>
          <a:graphicData uri="http://schemas.openxmlformats.org/drawingml/2006/table">
            <a:tbl>
              <a:tblPr/>
              <a:tblGrid>
                <a:gridCol w="1463695">
                  <a:extLst>
                    <a:ext uri="{9D8B030D-6E8A-4147-A177-3AD203B41FA5}">
                      <a16:colId xmlns:a16="http://schemas.microsoft.com/office/drawing/2014/main" val="4291421382"/>
                    </a:ext>
                  </a:extLst>
                </a:gridCol>
                <a:gridCol w="639478">
                  <a:extLst>
                    <a:ext uri="{9D8B030D-6E8A-4147-A177-3AD203B41FA5}">
                      <a16:colId xmlns:a16="http://schemas.microsoft.com/office/drawing/2014/main" val="1240852541"/>
                    </a:ext>
                  </a:extLst>
                </a:gridCol>
                <a:gridCol w="639478">
                  <a:extLst>
                    <a:ext uri="{9D8B030D-6E8A-4147-A177-3AD203B41FA5}">
                      <a16:colId xmlns:a16="http://schemas.microsoft.com/office/drawing/2014/main" val="1112371429"/>
                    </a:ext>
                  </a:extLst>
                </a:gridCol>
                <a:gridCol w="639478">
                  <a:extLst>
                    <a:ext uri="{9D8B030D-6E8A-4147-A177-3AD203B41FA5}">
                      <a16:colId xmlns:a16="http://schemas.microsoft.com/office/drawing/2014/main" val="1236573651"/>
                    </a:ext>
                  </a:extLst>
                </a:gridCol>
                <a:gridCol w="639478">
                  <a:extLst>
                    <a:ext uri="{9D8B030D-6E8A-4147-A177-3AD203B41FA5}">
                      <a16:colId xmlns:a16="http://schemas.microsoft.com/office/drawing/2014/main" val="2927484961"/>
                    </a:ext>
                  </a:extLst>
                </a:gridCol>
                <a:gridCol w="639478">
                  <a:extLst>
                    <a:ext uri="{9D8B030D-6E8A-4147-A177-3AD203B41FA5}">
                      <a16:colId xmlns:a16="http://schemas.microsoft.com/office/drawing/2014/main" val="1685592630"/>
                    </a:ext>
                  </a:extLst>
                </a:gridCol>
                <a:gridCol w="639478">
                  <a:extLst>
                    <a:ext uri="{9D8B030D-6E8A-4147-A177-3AD203B41FA5}">
                      <a16:colId xmlns:a16="http://schemas.microsoft.com/office/drawing/2014/main" val="3837968125"/>
                    </a:ext>
                  </a:extLst>
                </a:gridCol>
                <a:gridCol w="639478">
                  <a:extLst>
                    <a:ext uri="{9D8B030D-6E8A-4147-A177-3AD203B41FA5}">
                      <a16:colId xmlns:a16="http://schemas.microsoft.com/office/drawing/2014/main" val="166339172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P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 Millions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04813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 Actual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15,847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20,791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16,761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15,723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13,748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82,870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687666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 Budget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17,035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15,140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17,586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19,375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85,653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217,174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7176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 Actual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13,736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14,846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14,451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77,463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249,801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6828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 Actual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6,266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10,899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24,600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12,549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14,222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68,536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155,390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4379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endParaRPr lang="en-P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PH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6592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YoY Growth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1088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 vs </a:t>
                      </a:r>
                      <a:r>
                        <a:rPr lang="en-PH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Bgt</a:t>
                      </a:r>
                      <a:endParaRPr lang="en-P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(7%)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(11%)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(29%)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(3%)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1590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 vs 2024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(8%)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(9%)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(5%)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566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 vs 2019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(32%)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(3%)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324292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C759203-D6FE-4B07-B64F-4C4B22AAF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464968"/>
              </p:ext>
            </p:extLst>
          </p:nvPr>
        </p:nvGraphicFramePr>
        <p:xfrm>
          <a:off x="546103" y="1094668"/>
          <a:ext cx="4653218" cy="4625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2FE872-DD01-DE57-6761-9AA7F3E47EC3}"/>
              </a:ext>
            </a:extLst>
          </p:cNvPr>
          <p:cNvSpPr txBox="1"/>
          <p:nvPr/>
        </p:nvSpPr>
        <p:spPr>
          <a:xfrm>
            <a:off x="7275172" y="1506907"/>
            <a:ext cx="280140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3% </a:t>
            </a:r>
            <a:r>
              <a:rPr lang="en-US" sz="1400" dirty="0">
                <a:solidFill>
                  <a:srgbClr val="FF0000"/>
                </a:solidFill>
              </a:rPr>
              <a:t>lower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than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11%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 </a:t>
            </a:r>
            <a:r>
              <a:rPr lang="en-US" sz="1400" dirty="0"/>
              <a:t>than last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21%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higher </a:t>
            </a:r>
            <a:r>
              <a:rPr lang="en-US" sz="1400" dirty="0"/>
              <a:t>than 2019</a:t>
            </a:r>
          </a:p>
        </p:txBody>
      </p:sp>
    </p:spTree>
    <p:extLst>
      <p:ext uri="{BB962C8B-B14F-4D97-AF65-F5344CB8AC3E}">
        <p14:creationId xmlns:p14="http://schemas.microsoft.com/office/powerpoint/2010/main" val="74100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425F1-DF1F-7392-8339-7D8315241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D69EE627-26B5-C6F7-8295-65980D2191AE}"/>
              </a:ext>
            </a:extLst>
          </p:cNvPr>
          <p:cNvSpPr txBox="1">
            <a:spLocks/>
          </p:cNvSpPr>
          <p:nvPr/>
        </p:nvSpPr>
        <p:spPr>
          <a:xfrm>
            <a:off x="407923" y="166527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OR Room Utilization Per Hour</a:t>
            </a:r>
            <a:endParaRPr lang="en-PH" sz="4000" b="1" dirty="0">
              <a:solidFill>
                <a:schemeClr val="accent1">
                  <a:lumMod val="50000"/>
                </a:schemeClr>
              </a:solidFill>
              <a:effectLst>
                <a:glow rad="381000">
                  <a:prstClr val="white">
                    <a:alpha val="40000"/>
                  </a:prstClr>
                </a:glow>
              </a:effectLst>
              <a:cs typeface="Calibri"/>
            </a:endParaRPr>
          </a:p>
        </p:txBody>
      </p:sp>
      <p:pic>
        <p:nvPicPr>
          <p:cNvPr id="9223" name="Picture 7">
            <a:extLst>
              <a:ext uri="{FF2B5EF4-FFF2-40B4-BE49-F238E27FC236}">
                <a16:creationId xmlns:a16="http://schemas.microsoft.com/office/drawing/2014/main" id="{C95394B2-0306-4006-FE3F-9241BC448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42" y="1365584"/>
            <a:ext cx="9545516" cy="436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65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9A93E-4FB0-1014-C0E0-7181EE972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C16BA76D-1E7A-726F-440D-A66B83B37F24}"/>
              </a:ext>
            </a:extLst>
          </p:cNvPr>
          <p:cNvSpPr txBox="1">
            <a:spLocks/>
          </p:cNvSpPr>
          <p:nvPr/>
        </p:nvSpPr>
        <p:spPr>
          <a:xfrm>
            <a:off x="407923" y="166527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OR Utilization Per Room</a:t>
            </a:r>
            <a:endParaRPr lang="en-PH" sz="4000" b="1" dirty="0">
              <a:solidFill>
                <a:schemeClr val="accent1">
                  <a:lumMod val="50000"/>
                </a:schemeClr>
              </a:solidFill>
              <a:effectLst>
                <a:glow rad="381000">
                  <a:prstClr val="white">
                    <a:alpha val="40000"/>
                  </a:prstClr>
                </a:glow>
              </a:effectLst>
              <a:cs typeface="Calibri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C0D84506-D755-A062-6297-F6E5C8CF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59" y="1299412"/>
            <a:ext cx="9581158" cy="488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0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1F41A-7891-6A32-F8F2-309B021B9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C8D7D5DE-91BE-67FF-8F41-ADC2B24C1F89}"/>
              </a:ext>
            </a:extLst>
          </p:cNvPr>
          <p:cNvSpPr txBox="1">
            <a:spLocks/>
          </p:cNvSpPr>
          <p:nvPr/>
        </p:nvSpPr>
        <p:spPr>
          <a:xfrm>
            <a:off x="407923" y="166527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OR Machine Utilization: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as of April</a:t>
            </a:r>
            <a:endParaRPr lang="en-PH" sz="4000" b="1" dirty="0">
              <a:solidFill>
                <a:schemeClr val="accent2">
                  <a:lumMod val="75000"/>
                </a:schemeClr>
              </a:solidFill>
              <a:effectLst>
                <a:glow rad="381000">
                  <a:prstClr val="white">
                    <a:alpha val="40000"/>
                  </a:prstClr>
                </a:glow>
              </a:effectLst>
              <a:cs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02249C5-5189-70D9-F654-9276F2C57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378037"/>
              </p:ext>
            </p:extLst>
          </p:nvPr>
        </p:nvGraphicFramePr>
        <p:xfrm>
          <a:off x="543141" y="991435"/>
          <a:ext cx="11146537" cy="5055072"/>
        </p:xfrm>
        <a:graphic>
          <a:graphicData uri="http://schemas.openxmlformats.org/drawingml/2006/table">
            <a:tbl>
              <a:tblPr/>
              <a:tblGrid>
                <a:gridCol w="1017891">
                  <a:extLst>
                    <a:ext uri="{9D8B030D-6E8A-4147-A177-3AD203B41FA5}">
                      <a16:colId xmlns:a16="http://schemas.microsoft.com/office/drawing/2014/main" val="2609398687"/>
                    </a:ext>
                  </a:extLst>
                </a:gridCol>
                <a:gridCol w="1709051">
                  <a:extLst>
                    <a:ext uri="{9D8B030D-6E8A-4147-A177-3AD203B41FA5}">
                      <a16:colId xmlns:a16="http://schemas.microsoft.com/office/drawing/2014/main" val="781137094"/>
                    </a:ext>
                  </a:extLst>
                </a:gridCol>
                <a:gridCol w="929926">
                  <a:extLst>
                    <a:ext uri="{9D8B030D-6E8A-4147-A177-3AD203B41FA5}">
                      <a16:colId xmlns:a16="http://schemas.microsoft.com/office/drawing/2014/main" val="799001533"/>
                    </a:ext>
                  </a:extLst>
                </a:gridCol>
                <a:gridCol w="1181257">
                  <a:extLst>
                    <a:ext uri="{9D8B030D-6E8A-4147-A177-3AD203B41FA5}">
                      <a16:colId xmlns:a16="http://schemas.microsoft.com/office/drawing/2014/main" val="4085874232"/>
                    </a:ext>
                  </a:extLst>
                </a:gridCol>
                <a:gridCol w="1181257">
                  <a:extLst>
                    <a:ext uri="{9D8B030D-6E8A-4147-A177-3AD203B41FA5}">
                      <a16:colId xmlns:a16="http://schemas.microsoft.com/office/drawing/2014/main" val="1175574967"/>
                    </a:ext>
                  </a:extLst>
                </a:gridCol>
                <a:gridCol w="1181257">
                  <a:extLst>
                    <a:ext uri="{9D8B030D-6E8A-4147-A177-3AD203B41FA5}">
                      <a16:colId xmlns:a16="http://schemas.microsoft.com/office/drawing/2014/main" val="511568450"/>
                    </a:ext>
                  </a:extLst>
                </a:gridCol>
                <a:gridCol w="1080723">
                  <a:extLst>
                    <a:ext uri="{9D8B030D-6E8A-4147-A177-3AD203B41FA5}">
                      <a16:colId xmlns:a16="http://schemas.microsoft.com/office/drawing/2014/main" val="3439759435"/>
                    </a:ext>
                  </a:extLst>
                </a:gridCol>
                <a:gridCol w="1608519">
                  <a:extLst>
                    <a:ext uri="{9D8B030D-6E8A-4147-A177-3AD203B41FA5}">
                      <a16:colId xmlns:a16="http://schemas.microsoft.com/office/drawing/2014/main" val="2231429935"/>
                    </a:ext>
                  </a:extLst>
                </a:gridCol>
                <a:gridCol w="1256656">
                  <a:extLst>
                    <a:ext uri="{9D8B030D-6E8A-4147-A177-3AD203B41FA5}">
                      <a16:colId xmlns:a16="http://schemas.microsoft.com/office/drawing/2014/main" val="60477544"/>
                    </a:ext>
                  </a:extLst>
                </a:gridCol>
              </a:tblGrid>
              <a:tr h="278124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3927" marR="3927" marT="39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Machine</a:t>
                      </a:r>
                    </a:p>
                  </a:txBody>
                  <a:tcPr marL="3927" marR="3927" marT="39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Service Hours</a:t>
                      </a:r>
                    </a:p>
                  </a:txBody>
                  <a:tcPr marL="3927" marR="3927" marT="39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Process Time per Output (Hours)</a:t>
                      </a:r>
                    </a:p>
                  </a:txBody>
                  <a:tcPr marL="3927" marR="3927" marT="39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Max Capacity Output Per Month</a:t>
                      </a:r>
                    </a:p>
                  </a:txBody>
                  <a:tcPr marL="3927" marR="3927" marT="39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Census per Month</a:t>
                      </a:r>
                    </a:p>
                  </a:txBody>
                  <a:tcPr marL="3927" marR="3927" marT="39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Utilization Rate</a:t>
                      </a:r>
                    </a:p>
                  </a:txBody>
                  <a:tcPr marL="3927" marR="3927" marT="39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NBV (as of APRIL)</a:t>
                      </a:r>
                    </a:p>
                  </a:txBody>
                  <a:tcPr marL="3927" marR="3927" marT="39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Date of Purchase</a:t>
                      </a:r>
                    </a:p>
                  </a:txBody>
                  <a:tcPr marL="3927" marR="3927" marT="392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392266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GS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ICG LAP TOWER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Php9,400,000.00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09/21/2022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927258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GS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BK ULTRASOUND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Php9,679,167.00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04/11/2023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505199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GS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SPY PHI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Php7,490,000.00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09/14/2023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51515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GS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GAMMA PROBE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Php2,682,500.00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06/19/2024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696401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HEPATO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CUSA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Php8,172,666.66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08/22/2023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96533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HEPATO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ROTEM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Php5,500,000.00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01/26/2024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729305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HEPATO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HEMOSPHERE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Php7,266,666.00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04/25/2024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693997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ORTHO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TRIOS SPINE TABLE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Php11,120,000.00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02/20/2023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03678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ORTHO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TRIMANO ARM POSITIONER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Php1,891,500.00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10/23/2024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775785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KICK NAVIGATION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Php4,684,401.00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10/14/2017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436949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SONOCA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Php876,274.80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12/23/2016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233323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TIVATO MICROSCOPE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Php9,273,333.00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05/29/2023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9575508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ESWL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Php15,450,000.00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08/23/2023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08669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 VINCI ROBOT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Php144,664,683.00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02/14/2024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88293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MRI KOELIS 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Php15,866,666.00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05/20/2024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124857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THULIUM LASER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Php8,983,333.00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06/06/2024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656326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TCVS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BELMONT RAPID INFUSER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Php3,997,500.00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11/05/2024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812139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PULMO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BRONCHOSCOPE SYSTEM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Php4,224,741.00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01/07/2019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143124"/>
                  </a:ext>
                </a:extLst>
              </a:tr>
              <a:tr h="239761"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CURIS RF MACHINE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Php1,691,667.00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10/11/2024</a:t>
                      </a:r>
                    </a:p>
                  </a:txBody>
                  <a:tcPr marL="3927" marR="3927" marT="39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560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39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4C163-74D3-4181-334E-FC26D7F6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ubtitle 2">
            <a:extLst>
              <a:ext uri="{FF2B5EF4-FFF2-40B4-BE49-F238E27FC236}">
                <a16:creationId xmlns:a16="http://schemas.microsoft.com/office/drawing/2014/main" id="{5D0B9AB8-6E63-26DA-A70B-E0F50117C6E7}"/>
              </a:ext>
            </a:extLst>
          </p:cNvPr>
          <p:cNvSpPr txBox="1">
            <a:spLocks/>
          </p:cNvSpPr>
          <p:nvPr/>
        </p:nvSpPr>
        <p:spPr>
          <a:xfrm>
            <a:off x="327469" y="128554"/>
            <a:ext cx="11146537" cy="695486"/>
          </a:xfrm>
          <a:prstGeom prst="rect">
            <a:avLst/>
          </a:prstGeom>
          <a:noFill/>
          <a:effectLst>
            <a:glow rad="127000">
              <a:schemeClr val="accent1">
                <a:alpha val="27000"/>
              </a:schemeClr>
            </a:glow>
          </a:effectLst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4000" b="1" dirty="0">
                <a:solidFill>
                  <a:schemeClr val="accent1">
                    <a:lumMod val="50000"/>
                  </a:schemeClr>
                </a:solidFill>
                <a:effectLst>
                  <a:glow rad="381000">
                    <a:prstClr val="white">
                      <a:alpha val="40000"/>
                    </a:prstClr>
                  </a:glow>
                </a:effectLst>
                <a:cs typeface="Calibri"/>
              </a:rPr>
              <a:t>OR Top Procedure May YTD : IP and OP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E045BF-43E0-BB35-99CF-806F08FD4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578328"/>
              </p:ext>
            </p:extLst>
          </p:nvPr>
        </p:nvGraphicFramePr>
        <p:xfrm>
          <a:off x="251508" y="1311058"/>
          <a:ext cx="5304465" cy="5132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Procedure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LAPAROSCOPIC CHOLECYSTECTOMY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WOUND DEBRIDEMENT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(20%)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THYROIDECTOMY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LAPAROSCOPIC APPENDECTOMY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MODIFIED RADICAL MASTECTOMY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EXPLORATORY LAPAROTOMY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16250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EXCISION OF CYST/MASS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0821330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CHOLECYSTECTOMY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(18%)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2156679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APPENDECTOMY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(47%)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0245209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INCISION AND DRAINAGE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(31%)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607659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D2B1388-9F71-ED89-C937-A658BA26A498}"/>
              </a:ext>
            </a:extLst>
          </p:cNvPr>
          <p:cNvSpPr txBox="1"/>
          <p:nvPr/>
        </p:nvSpPr>
        <p:spPr>
          <a:xfrm>
            <a:off x="2124274" y="800500"/>
            <a:ext cx="1717956" cy="338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INPATIENT</a:t>
            </a:r>
            <a:endParaRPr lang="en-PH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32F1A-1970-A8B2-A7A6-A46B58EBADB7}"/>
              </a:ext>
            </a:extLst>
          </p:cNvPr>
          <p:cNvSpPr txBox="1"/>
          <p:nvPr/>
        </p:nvSpPr>
        <p:spPr>
          <a:xfrm>
            <a:off x="8349772" y="800500"/>
            <a:ext cx="1717956" cy="338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OUTPATIENT</a:t>
            </a:r>
            <a:endParaRPr lang="en-PH" sz="1600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08F1CD1-F9F2-EB7B-5C65-7027F1588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349275"/>
              </p:ext>
            </p:extLst>
          </p:nvPr>
        </p:nvGraphicFramePr>
        <p:xfrm>
          <a:off x="6377609" y="1300212"/>
          <a:ext cx="5304465" cy="5132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027">
                  <a:extLst>
                    <a:ext uri="{9D8B030D-6E8A-4147-A177-3AD203B41FA5}">
                      <a16:colId xmlns:a16="http://schemas.microsoft.com/office/drawing/2014/main" val="3187563745"/>
                    </a:ext>
                  </a:extLst>
                </a:gridCol>
                <a:gridCol w="2370968">
                  <a:extLst>
                    <a:ext uri="{9D8B030D-6E8A-4147-A177-3AD203B41FA5}">
                      <a16:colId xmlns:a16="http://schemas.microsoft.com/office/drawing/2014/main" val="3664628333"/>
                    </a:ext>
                  </a:extLst>
                </a:gridCol>
                <a:gridCol w="691117">
                  <a:extLst>
                    <a:ext uri="{9D8B030D-6E8A-4147-A177-3AD203B41FA5}">
                      <a16:colId xmlns:a16="http://schemas.microsoft.com/office/drawing/2014/main" val="2642834866"/>
                    </a:ext>
                  </a:extLst>
                </a:gridCol>
                <a:gridCol w="669851">
                  <a:extLst>
                    <a:ext uri="{9D8B030D-6E8A-4147-A177-3AD203B41FA5}">
                      <a16:colId xmlns:a16="http://schemas.microsoft.com/office/drawing/2014/main" val="1129599209"/>
                    </a:ext>
                  </a:extLst>
                </a:gridCol>
                <a:gridCol w="882502">
                  <a:extLst>
                    <a:ext uri="{9D8B030D-6E8A-4147-A177-3AD203B41FA5}">
                      <a16:colId xmlns:a16="http://schemas.microsoft.com/office/drawing/2014/main" val="1609916327"/>
                    </a:ext>
                  </a:extLst>
                </a:gridCol>
              </a:tblGrid>
              <a:tr h="466619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Procedure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2024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Variance</a:t>
                      </a:r>
                      <a:endParaRPr lang="en-PH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32352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PHACOEMULSIFICATION WITH IOL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(4%)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063016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EXCISION OF CYST/MASS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(18%)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1857397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INTRAVITREAL INJECTION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(2%)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34812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INCISION AND CURETTAGE CHALAZION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(26%)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20359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VITRECTOMY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3238669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EPIDURAL STEROID INJECTION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91625016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WOUND DEBRIDEMENT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(49%)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0821330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ESWL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(53%)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2156679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PROSTATE BIOSPY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02452098"/>
                  </a:ext>
                </a:extLst>
              </a:tr>
              <a:tr h="46661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  <a:endParaRPr lang="en-PH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EXCISION OF BREAST MASS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60765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6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FE9915B4-EEF2-477A-B665-BDBF62A07594}" vid="{CFCF2C22-E8E5-4AD9-891B-A0A0371304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23814</TotalTime>
  <Words>2437</Words>
  <Application>Microsoft Office PowerPoint</Application>
  <PresentationFormat>Widescreen</PresentationFormat>
  <Paragraphs>1330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Trebuchet MS</vt:lpstr>
      <vt:lpstr>Theme1</vt:lpstr>
      <vt:lpstr>Operative Services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Barbosa, Ayla T.</dc:creator>
  <cp:lastModifiedBy>Assistant Vice President for Operations</cp:lastModifiedBy>
  <cp:revision>213</cp:revision>
  <cp:lastPrinted>2022-07-28T04:07:36Z</cp:lastPrinted>
  <dcterms:created xsi:type="dcterms:W3CDTF">2022-03-16T00:31:36Z</dcterms:created>
  <dcterms:modified xsi:type="dcterms:W3CDTF">2026-02-12T03:56:52Z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1168987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S9.1.4</vt:lpwstr>
  </property>
</Properties>
</file>